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917" r:id="rId1"/>
  </p:sldMasterIdLst>
  <p:notesMasterIdLst>
    <p:notesMasterId r:id="rId10"/>
  </p:notesMasterIdLst>
  <p:sldIdLst>
    <p:sldId id="277" r:id="rId2"/>
    <p:sldId id="274" r:id="rId3"/>
    <p:sldId id="359" r:id="rId4"/>
    <p:sldId id="356" r:id="rId5"/>
    <p:sldId id="350" r:id="rId6"/>
    <p:sldId id="363" r:id="rId7"/>
    <p:sldId id="362" r:id="rId8"/>
    <p:sldId id="364" r:id="rId9"/>
  </p:sldIdLst>
  <p:sldSz cx="9144000" cy="5143500" type="screen16x9"/>
  <p:notesSz cx="6858000" cy="9144000"/>
  <p:embeddedFontLst>
    <p:embeddedFont>
      <p:font typeface="Acumin Pro Condensed Light" panose="020B0406020202020204" pitchFamily="34" charset="77"/>
      <p:regular r:id="rId11"/>
      <p:italic r:id="rId12"/>
    </p:embeddedFont>
    <p:embeddedFont>
      <p:font typeface="Archivo Narrow" pitchFamily="2" charset="77"/>
      <p:regular r:id="rId13"/>
      <p:bold r:id="rId14"/>
      <p:italic r:id="rId15"/>
      <p:boldItalic r:id="rId16"/>
    </p:embeddedFont>
    <p:embeddedFont>
      <p:font typeface="Archivo Narrow Medium" pitchFamily="2" charset="77"/>
      <p:regular r:id="rId17"/>
      <p:italic r:id="rId18"/>
    </p:embeddedFont>
    <p:embeddedFont>
      <p:font typeface="Archivo Narrow SemiBold" pitchFamily="2" charset="77"/>
      <p:regular r:id="rId19"/>
      <p:bold r:id="rId20"/>
      <p:italic r:id="rId21"/>
      <p:boldItalic r:id="rId22"/>
    </p:embeddedFont>
    <p:embeddedFont>
      <p:font typeface="Axiforma" pitchFamily="2" charset="77"/>
      <p:regular r:id="rId23"/>
      <p:bold r:id="rId24"/>
      <p:italic r:id="rId25"/>
      <p:boldItalic r:id="rId26"/>
    </p:embeddedFont>
    <p:embeddedFont>
      <p:font typeface="Brutalista Alt" pitchFamily="2" charset="77"/>
      <p:regular r:id="rId27"/>
    </p:embeddedFont>
    <p:embeddedFont>
      <p:font typeface="Rockwell" panose="02060603020205020403" pitchFamily="18" charset="77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000000"/>
          </p15:clr>
        </p15:guide>
        <p15:guide id="2" pos="2880" userDrawn="1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i5a+6hkgQG4a3Z33GFM31rW9Bm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9E"/>
    <a:srgbClr val="0D48F5"/>
    <a:srgbClr val="B0E1EB"/>
    <a:srgbClr val="C1DEF2"/>
    <a:srgbClr val="AC7C71"/>
    <a:srgbClr val="C69181"/>
    <a:srgbClr val="EABA93"/>
    <a:srgbClr val="E7C686"/>
    <a:srgbClr val="A2895C"/>
    <a:srgbClr val="6757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037"/>
    <p:restoredTop sz="91394"/>
  </p:normalViewPr>
  <p:slideViewPr>
    <p:cSldViewPr snapToGrid="0">
      <p:cViewPr>
        <p:scale>
          <a:sx n="105" d="100"/>
          <a:sy n="105" d="100"/>
        </p:scale>
        <p:origin x="312" y="432"/>
      </p:cViewPr>
      <p:guideLst>
        <p:guide orient="horz" pos="1620"/>
        <p:guide pos="2880"/>
      </p:guideLst>
    </p:cSldViewPr>
  </p:slid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93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6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48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251970" y="889862"/>
            <a:ext cx="6636259" cy="3358450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427" y="1556628"/>
            <a:ext cx="6509936" cy="1311547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050" spc="-113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428" y="2929700"/>
            <a:ext cx="6505070" cy="99194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9AB3A824-1A51-4B26-AD58-A6D8E14F6C04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585838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5897" cy="184233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2488" y="596039"/>
            <a:ext cx="4706276" cy="39428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1425502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9438086" cy="5139929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5789211" y="1274692"/>
            <a:ext cx="2755857" cy="2602816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55578" y="1762444"/>
            <a:ext cx="2625896" cy="184233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2060" y="598834"/>
            <a:ext cx="4701467" cy="39429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D3FFE419-2371-464F-8239-3959401C3561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525931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69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4234" cy="184233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835" y="602389"/>
            <a:ext cx="4711405" cy="3936467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134201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444659" y="889862"/>
            <a:ext cx="4249609" cy="3358450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162" y="1556047"/>
            <a:ext cx="4117668" cy="1267043"/>
          </a:xfrm>
        </p:spPr>
        <p:txBody>
          <a:bodyPr bIns="0" anchor="b">
            <a:normAutofit/>
          </a:bodyPr>
          <a:lstStyle>
            <a:lvl1pPr algn="ctr">
              <a:defRPr sz="33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162" y="2885138"/>
            <a:ext cx="4117667" cy="1037828"/>
          </a:xfrm>
        </p:spPr>
        <p:txBody>
          <a:bodyPr tIns="0"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3E5059C3-6A89-4494-99FF-5A4D6FFD50EB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012002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754752"/>
            <a:ext cx="2625621" cy="1852549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659" y="602391"/>
            <a:ext cx="4702193" cy="1786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8835" y="2754121"/>
            <a:ext cx="4704017" cy="17876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CA954B2F-12DE-47F5-8894-472B206D2E1E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43830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1772937"/>
            <a:ext cx="2625621" cy="1845373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3853" y="602389"/>
            <a:ext cx="4698816" cy="5143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3978" y="1116739"/>
            <a:ext cx="4698263" cy="12726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8989" y="2749415"/>
            <a:ext cx="4698311" cy="5143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8835" y="3263765"/>
            <a:ext cx="4699191" cy="12780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3F30E46F-7819-4ACF-B48B-48222C2ACC88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80692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2444"/>
            <a:ext cx="2625897" cy="184233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8321992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921D9284-D300-4297-87F7-E791DCC15DB1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7941564" cy="24003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2410" y="240030"/>
            <a:ext cx="685800" cy="24003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24787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313135" y="0"/>
            <a:ext cx="9438086" cy="5139929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600108" y="1274692"/>
            <a:ext cx="2755857" cy="2602816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764019"/>
            <a:ext cx="2625898" cy="917474"/>
          </a:xfrm>
        </p:spPr>
        <p:txBody>
          <a:bodyPr bIns="0" anchor="b">
            <a:noAutofit/>
          </a:bodyPr>
          <a:lstStyle>
            <a:lvl1pPr algn="ctr">
              <a:defRPr sz="2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488" y="602107"/>
            <a:ext cx="4706276" cy="393745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474" y="2685140"/>
            <a:ext cx="2625898" cy="915873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997751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604002" y="1273749"/>
            <a:ext cx="4456155" cy="2602816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7632" y="0"/>
            <a:ext cx="3486368" cy="51435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82" y="1770191"/>
            <a:ext cx="4332485" cy="883524"/>
          </a:xfrm>
        </p:spPr>
        <p:txBody>
          <a:bodyPr bIns="0" anchor="b">
            <a:normAutofit/>
          </a:bodyPr>
          <a:lstStyle>
            <a:lvl1pPr>
              <a:defRPr sz="27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082" y="2658759"/>
            <a:ext cx="4332485" cy="955649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240030"/>
            <a:ext cx="2743200" cy="240030"/>
          </a:xfrm>
        </p:spPr>
        <p:txBody>
          <a:bodyPr/>
          <a:lstStyle/>
          <a:p>
            <a:fld id="{B16C4C9A-3960-41CF-A4E9-2A8FB932454B}" type="datetimeFigureOut">
              <a:rPr lang="en-US" smtClean="0"/>
              <a:t>4/15/25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4" y="4670298"/>
            <a:ext cx="4456652" cy="24003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71283" y="240030"/>
            <a:ext cx="685800" cy="240030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5256684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371" y="1768794"/>
            <a:ext cx="2624000" cy="1842364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237" y="596039"/>
            <a:ext cx="4462527" cy="3942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504" y="240030"/>
            <a:ext cx="2743200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504" y="4670298"/>
            <a:ext cx="7941564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240030"/>
            <a:ext cx="685800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8CBDA4-9CD9-4C83-0905-229D43FB6D9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4958080"/>
            <a:ext cx="124142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Company-Internal</a:t>
            </a:r>
          </a:p>
        </p:txBody>
      </p:sp>
    </p:spTree>
    <p:extLst>
      <p:ext uri="{BB962C8B-B14F-4D97-AF65-F5344CB8AC3E}">
        <p14:creationId xmlns:p14="http://schemas.microsoft.com/office/powerpoint/2010/main" val="525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  <p:transition>
    <p:fade thruBlk="1"/>
  </p:transition>
  <p:hf sldNum="0" hdr="0" ftr="0" dt="0"/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0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Partner@BoatUS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199346-AC28-30F1-BA29-825A330F5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9374945-19B4-8704-64A0-98A5C8470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139928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9A6C529-7FAD-F8D4-D72E-6E8196F05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A8C56E9-58AA-D586-723D-691C15550E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3BED306-D026-1734-2A23-082415347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4077427-2632-1030-B2E3-FC74625F9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678843E-448A-47A0-9B41-130C2DF77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BCC383E-0EBF-9FBC-8515-49135B34C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1EA8144B-CCE7-A6D6-926F-B06A8666C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5AE14A68-3FA5-8CFA-DC68-F38755765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84A975F-A81E-797D-6D04-D4AEC7868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BAD33723-7019-EDA6-85D7-E4E9998D7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5BD6CDD7-7D18-895F-030B-2F5C4505B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B5179CC0-B727-3F0C-3136-E6661BE0B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D02DC420-C48E-0FD2-6FAA-30E3C236E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B84946AE-D90E-07EA-38A4-9E43C1B34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806394FB-2929-39A0-F76F-E931F69E1D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CFCC9BD-F62D-AAA0-D114-0851C06B4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20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DEEC64F1-0040-D67E-626C-17CDEB94C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0F5C5E5-8534-B449-1C3D-86F7F9C24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397F230A-8B60-0B9D-B646-1E4459C81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E30F7428-1649-B294-CD21-BC19966DC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6CCECDED-0C2F-0DDE-20B2-08E6896C1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 descr="A group of people waving and waving&#10;&#10;AI-generated content may be incorrect.">
            <a:extLst>
              <a:ext uri="{FF2B5EF4-FFF2-40B4-BE49-F238E27FC236}">
                <a16:creationId xmlns:a16="http://schemas.microsoft.com/office/drawing/2014/main" id="{C7793F84-14D8-33E5-8118-6B8DC96B8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7" y="5118"/>
            <a:ext cx="9183757" cy="511113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F627BCC-F175-BA50-13A7-2E3D83939159}"/>
              </a:ext>
            </a:extLst>
          </p:cNvPr>
          <p:cNvSpPr/>
          <p:nvPr/>
        </p:nvSpPr>
        <p:spPr>
          <a:xfrm>
            <a:off x="5186852" y="-30879"/>
            <a:ext cx="3973115" cy="5109112"/>
          </a:xfrm>
          <a:prstGeom prst="rect">
            <a:avLst/>
          </a:prstGeom>
          <a:solidFill>
            <a:srgbClr val="005E9E">
              <a:alpha val="7247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F8B8E9-6B73-841F-C099-6F6C7C1DE6A2}"/>
              </a:ext>
            </a:extLst>
          </p:cNvPr>
          <p:cNvSpPr txBox="1"/>
          <p:nvPr/>
        </p:nvSpPr>
        <p:spPr>
          <a:xfrm>
            <a:off x="5319716" y="1646514"/>
            <a:ext cx="3801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xiforma" pitchFamily="2" charset="77"/>
              </a:rPr>
              <a:t>COOPERATING</a:t>
            </a:r>
          </a:p>
          <a:p>
            <a:r>
              <a:rPr lang="en-US" sz="3600" b="1" dirty="0">
                <a:solidFill>
                  <a:schemeClr val="bg1"/>
                </a:solidFill>
                <a:latin typeface="Axiforma" pitchFamily="2" charset="77"/>
              </a:rPr>
              <a:t>GROUP</a:t>
            </a:r>
          </a:p>
          <a:p>
            <a:r>
              <a:rPr lang="en-US" sz="3600" b="1" dirty="0">
                <a:solidFill>
                  <a:schemeClr val="bg1"/>
                </a:solidFill>
                <a:latin typeface="Axiforma" pitchFamily="2" charset="77"/>
              </a:rPr>
              <a:t>PROGRAM</a:t>
            </a:r>
          </a:p>
        </p:txBody>
      </p:sp>
      <p:pic>
        <p:nvPicPr>
          <p:cNvPr id="35" name="Picture 3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E6EEC91-5C07-0A38-8398-F1A226A59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301" y="254147"/>
            <a:ext cx="2090618" cy="4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81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4517F5-2FBC-90BD-46BE-BEB1D7917C2F}"/>
              </a:ext>
            </a:extLst>
          </p:cNvPr>
          <p:cNvSpPr/>
          <p:nvPr/>
        </p:nvSpPr>
        <p:spPr>
          <a:xfrm>
            <a:off x="1976131" y="-15293"/>
            <a:ext cx="7167868" cy="51577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6F5681-44CC-AC2E-75D1-D6858617B925}"/>
              </a:ext>
            </a:extLst>
          </p:cNvPr>
          <p:cNvSpPr txBox="1"/>
          <p:nvPr/>
        </p:nvSpPr>
        <p:spPr>
          <a:xfrm>
            <a:off x="4387552" y="462683"/>
            <a:ext cx="4366304" cy="12618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Axiforma" pitchFamily="2" charset="77"/>
              </a:rPr>
              <a:t>ABOUT THE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Axiforma" pitchFamily="2" charset="77"/>
              </a:rPr>
              <a:t>ASSOCIATION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E3BAC6-3C8E-BBFF-5EEF-2B49AC4896EE}"/>
              </a:ext>
            </a:extLst>
          </p:cNvPr>
          <p:cNvSpPr txBox="1"/>
          <p:nvPr/>
        </p:nvSpPr>
        <p:spPr>
          <a:xfrm>
            <a:off x="3925168" y="3778127"/>
            <a:ext cx="14837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/>
                <a:latin typeface="Acumin Pro Condensed Light" panose="020B0406020202020204" pitchFamily="34" charset="77"/>
                <a:cs typeface="Calibri Light" panose="020F0302020204030204" pitchFamily="34" charset="0"/>
              </a:rPr>
              <a:t> </a:t>
            </a:r>
          </a:p>
          <a:p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8A0A328-4DFC-B1D9-1DEF-5B0CADCADE5B}"/>
              </a:ext>
            </a:extLst>
          </p:cNvPr>
          <p:cNvCxnSpPr>
            <a:cxnSpLocks/>
          </p:cNvCxnSpPr>
          <p:nvPr/>
        </p:nvCxnSpPr>
        <p:spPr>
          <a:xfrm>
            <a:off x="2998538" y="1561901"/>
            <a:ext cx="0" cy="25479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0D84461-7542-74A5-02DC-D86F788BDF59}"/>
              </a:ext>
            </a:extLst>
          </p:cNvPr>
          <p:cNvSpPr txBox="1"/>
          <p:nvPr/>
        </p:nvSpPr>
        <p:spPr>
          <a:xfrm>
            <a:off x="3169920" y="1724567"/>
            <a:ext cx="5583936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chivo Narrow" pitchFamily="2" charset="77"/>
                <a:cs typeface="Archivo Narrow" pitchFamily="2" charset="77"/>
              </a:rPr>
              <a:t>Join the nation’s largest association of recreational boaters</a:t>
            </a:r>
          </a:p>
          <a:p>
            <a:pPr>
              <a:lnSpc>
                <a:spcPct val="150000"/>
              </a:lnSpc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chivo Narrow" pitchFamily="2" charset="77"/>
                <a:cs typeface="Archivo Narrow" pitchFamily="2" charset="77"/>
              </a:rPr>
              <a:t>and you’ll be in good company with over 700,000 Members who share a passion for all things boating. If you love nothing more than getting out on your boat and want to make the most of your time on the water, a </a:t>
            </a:r>
            <a:r>
              <a:rPr lang="en-US" sz="1800" dirty="0" err="1">
                <a:solidFill>
                  <a:schemeClr val="bg1"/>
                </a:solidFill>
                <a:effectLst/>
                <a:latin typeface="Archivo Narrow" pitchFamily="2" charset="77"/>
                <a:cs typeface="Archivo Narrow" pitchFamily="2" charset="77"/>
              </a:rPr>
              <a:t>BoatU.S</a:t>
            </a:r>
            <a:r>
              <a:rPr lang="en-US" sz="1800" dirty="0">
                <a:solidFill>
                  <a:schemeClr val="bg1"/>
                </a:solidFill>
                <a:effectLst/>
                <a:latin typeface="Archivo Narrow" pitchFamily="2" charset="77"/>
                <a:cs typeface="Archivo Narrow" pitchFamily="2" charset="77"/>
              </a:rPr>
              <a:t>. Membership is right for you.</a:t>
            </a:r>
          </a:p>
          <a:p>
            <a:endParaRPr lang="en-US" dirty="0"/>
          </a:p>
        </p:txBody>
      </p:sp>
      <p:pic>
        <p:nvPicPr>
          <p:cNvPr id="8" name="Picture 7" descr="A dog sitting on a dock holding a flag&#10;&#10;AI-generated content may be incorrect.">
            <a:extLst>
              <a:ext uri="{FF2B5EF4-FFF2-40B4-BE49-F238E27FC236}">
                <a16:creationId xmlns:a16="http://schemas.microsoft.com/office/drawing/2014/main" id="{0ABE0FEC-D1C9-289A-5312-68E0DF37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9581"/>
            <a:ext cx="2499355" cy="51577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ED8A51-0085-3DD1-9A98-3D04801BC06F}"/>
              </a:ext>
            </a:extLst>
          </p:cNvPr>
          <p:cNvSpPr/>
          <p:nvPr/>
        </p:nvSpPr>
        <p:spPr>
          <a:xfrm>
            <a:off x="-31420" y="-31677"/>
            <a:ext cx="2530774" cy="5172076"/>
          </a:xfrm>
          <a:prstGeom prst="rect">
            <a:avLst/>
          </a:prstGeom>
          <a:solidFill>
            <a:srgbClr val="0070C0">
              <a:alpha val="514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367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1969A85-2845-3F03-F8C7-5CB6D0A4C09F}"/>
              </a:ext>
            </a:extLst>
          </p:cNvPr>
          <p:cNvCxnSpPr>
            <a:cxnSpLocks/>
          </p:cNvCxnSpPr>
          <p:nvPr/>
        </p:nvCxnSpPr>
        <p:spPr>
          <a:xfrm>
            <a:off x="3221860" y="3851314"/>
            <a:ext cx="4959797" cy="0"/>
          </a:xfrm>
          <a:prstGeom prst="line">
            <a:avLst/>
          </a:prstGeom>
          <a:ln w="22225">
            <a:solidFill>
              <a:srgbClr val="005E9E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92CB54-EA1A-BF21-8E78-63E95B4EEF03}"/>
              </a:ext>
            </a:extLst>
          </p:cNvPr>
          <p:cNvCxnSpPr>
            <a:cxnSpLocks/>
          </p:cNvCxnSpPr>
          <p:nvPr/>
        </p:nvCxnSpPr>
        <p:spPr>
          <a:xfrm>
            <a:off x="3284342" y="2354580"/>
            <a:ext cx="4959797" cy="0"/>
          </a:xfrm>
          <a:prstGeom prst="line">
            <a:avLst/>
          </a:prstGeom>
          <a:ln w="22225">
            <a:solidFill>
              <a:srgbClr val="005E9E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6EB814F-857E-98CC-CDAE-96859F99F99A}"/>
              </a:ext>
            </a:extLst>
          </p:cNvPr>
          <p:cNvSpPr txBox="1"/>
          <p:nvPr/>
        </p:nvSpPr>
        <p:spPr>
          <a:xfrm>
            <a:off x="3435275" y="439431"/>
            <a:ext cx="5345556" cy="12618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xiforma" pitchFamily="2" charset="77"/>
              </a:rPr>
              <a:t>MEMBERSHIP</a:t>
            </a:r>
          </a:p>
          <a:p>
            <a:pPr algn="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xiforma" pitchFamily="2" charset="77"/>
              </a:rPr>
              <a:t>BENEFITS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pic>
        <p:nvPicPr>
          <p:cNvPr id="46" name="Picture 45" descr="A sign on a post&#10;&#10;AI-generated content may be incorrect.">
            <a:extLst>
              <a:ext uri="{FF2B5EF4-FFF2-40B4-BE49-F238E27FC236}">
                <a16:creationId xmlns:a16="http://schemas.microsoft.com/office/drawing/2014/main" id="{40778437-D1DD-B74B-83B7-A647D559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6" y="0"/>
            <a:ext cx="2645851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E5F941-86A8-2003-1EA2-E8CBA894F9B0}"/>
              </a:ext>
            </a:extLst>
          </p:cNvPr>
          <p:cNvSpPr/>
          <p:nvPr/>
        </p:nvSpPr>
        <p:spPr>
          <a:xfrm>
            <a:off x="-11016" y="0"/>
            <a:ext cx="2631379" cy="5172076"/>
          </a:xfrm>
          <a:prstGeom prst="rect">
            <a:avLst/>
          </a:prstGeom>
          <a:solidFill>
            <a:srgbClr val="0070C0">
              <a:alpha val="514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B3BFE9F-7D39-4298-B5F8-5B29EE47D8FE}"/>
              </a:ext>
            </a:extLst>
          </p:cNvPr>
          <p:cNvGrpSpPr/>
          <p:nvPr/>
        </p:nvGrpSpPr>
        <p:grpSpPr>
          <a:xfrm>
            <a:off x="2849290" y="1692324"/>
            <a:ext cx="6050163" cy="2735585"/>
            <a:chOff x="2785492" y="1488153"/>
            <a:chExt cx="6154573" cy="278279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E9BCA35-9402-F0BA-12BC-675CDB64A506}"/>
                </a:ext>
              </a:extLst>
            </p:cNvPr>
            <p:cNvGrpSpPr/>
            <p:nvPr/>
          </p:nvGrpSpPr>
          <p:grpSpPr>
            <a:xfrm>
              <a:off x="2785492" y="1488153"/>
              <a:ext cx="6154573" cy="1226847"/>
              <a:chOff x="2785492" y="1488153"/>
              <a:chExt cx="6154573" cy="1226847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D5224013-7536-90CC-2C4D-2E36C90E7469}"/>
                  </a:ext>
                </a:extLst>
              </p:cNvPr>
              <p:cNvGrpSpPr/>
              <p:nvPr/>
            </p:nvGrpSpPr>
            <p:grpSpPr>
              <a:xfrm>
                <a:off x="2785492" y="1488153"/>
                <a:ext cx="1412776" cy="1215705"/>
                <a:chOff x="3253256" y="1707739"/>
                <a:chExt cx="1423046" cy="1224542"/>
              </a:xfrm>
            </p:grpSpPr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8D79DF2C-39F6-CC49-47CD-7650F2267C0D}"/>
                    </a:ext>
                  </a:extLst>
                </p:cNvPr>
                <p:cNvSpPr/>
                <p:nvPr/>
              </p:nvSpPr>
              <p:spPr>
                <a:xfrm>
                  <a:off x="3257611" y="1707739"/>
                  <a:ext cx="1418691" cy="1224542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046A73C-D200-E1AA-F2A9-E2B96CEE36BE}"/>
                    </a:ext>
                  </a:extLst>
                </p:cNvPr>
                <p:cNvSpPr txBox="1"/>
                <p:nvPr/>
              </p:nvSpPr>
              <p:spPr>
                <a:xfrm>
                  <a:off x="3253256" y="1915654"/>
                  <a:ext cx="142304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On-the-Water and On-the </a:t>
                  </a:r>
                </a:p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Road Towing</a:t>
                  </a: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7612AC5-691E-B3F6-8BB2-499059E07F1A}"/>
                  </a:ext>
                </a:extLst>
              </p:cNvPr>
              <p:cNvGrpSpPr/>
              <p:nvPr/>
            </p:nvGrpSpPr>
            <p:grpSpPr>
              <a:xfrm>
                <a:off x="4351465" y="1488153"/>
                <a:ext cx="1412776" cy="1215705"/>
                <a:chOff x="3253256" y="1707739"/>
                <a:chExt cx="1423046" cy="1224542"/>
              </a:xfrm>
            </p:grpSpPr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75F269FC-786F-F93E-54B7-081CA2E3B355}"/>
                    </a:ext>
                  </a:extLst>
                </p:cNvPr>
                <p:cNvSpPr/>
                <p:nvPr/>
              </p:nvSpPr>
              <p:spPr>
                <a:xfrm>
                  <a:off x="3257611" y="1707739"/>
                  <a:ext cx="1418691" cy="1224542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9D03FC5-1577-9DFB-FD58-A01D319737EB}"/>
                    </a:ext>
                  </a:extLst>
                </p:cNvPr>
                <p:cNvSpPr txBox="1"/>
                <p:nvPr/>
              </p:nvSpPr>
              <p:spPr>
                <a:xfrm>
                  <a:off x="3253256" y="1792543"/>
                  <a:ext cx="1423046" cy="10850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Discounts on Fuel, Slips, Repairs and More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CB0FE76-457D-EEC6-6A21-4E811739A1D4}"/>
                  </a:ext>
                </a:extLst>
              </p:cNvPr>
              <p:cNvGrpSpPr/>
              <p:nvPr/>
            </p:nvGrpSpPr>
            <p:grpSpPr>
              <a:xfrm>
                <a:off x="5931675" y="1499295"/>
                <a:ext cx="1412776" cy="1215705"/>
                <a:chOff x="3257611" y="1707739"/>
                <a:chExt cx="1423046" cy="1224542"/>
              </a:xfrm>
            </p:grpSpPr>
            <p:sp>
              <p:nvSpPr>
                <p:cNvPr id="16" name="Rounded Rectangle 15">
                  <a:extLst>
                    <a:ext uri="{FF2B5EF4-FFF2-40B4-BE49-F238E27FC236}">
                      <a16:creationId xmlns:a16="http://schemas.microsoft.com/office/drawing/2014/main" id="{ED3A2E71-C2E7-DD8A-F2EF-545389E07F89}"/>
                    </a:ext>
                  </a:extLst>
                </p:cNvPr>
                <p:cNvSpPr/>
                <p:nvPr/>
              </p:nvSpPr>
              <p:spPr>
                <a:xfrm>
                  <a:off x="3257611" y="1707739"/>
                  <a:ext cx="1418691" cy="1224542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C6E5964-CA78-6A8E-BDDF-BF941A795754}"/>
                    </a:ext>
                  </a:extLst>
                </p:cNvPr>
                <p:cNvSpPr txBox="1"/>
                <p:nvPr/>
              </p:nvSpPr>
              <p:spPr>
                <a:xfrm>
                  <a:off x="3257611" y="1910785"/>
                  <a:ext cx="142304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Rewards Program with West Marine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971D727-1561-EB8E-7708-70F3E5EAC6E8}"/>
                  </a:ext>
                </a:extLst>
              </p:cNvPr>
              <p:cNvGrpSpPr/>
              <p:nvPr/>
            </p:nvGrpSpPr>
            <p:grpSpPr>
              <a:xfrm>
                <a:off x="7527289" y="1499295"/>
                <a:ext cx="1412776" cy="1215705"/>
                <a:chOff x="3257611" y="1707739"/>
                <a:chExt cx="1423046" cy="1224542"/>
              </a:xfrm>
            </p:grpSpPr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69B4AC8F-E700-0E44-C00C-22A8428C246B}"/>
                    </a:ext>
                  </a:extLst>
                </p:cNvPr>
                <p:cNvSpPr/>
                <p:nvPr/>
              </p:nvSpPr>
              <p:spPr>
                <a:xfrm>
                  <a:off x="3257611" y="1707739"/>
                  <a:ext cx="1418691" cy="1224542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FC7862E-D35A-C3A8-EB8A-6B7C80FE6209}"/>
                    </a:ext>
                  </a:extLst>
                </p:cNvPr>
                <p:cNvSpPr txBox="1"/>
                <p:nvPr/>
              </p:nvSpPr>
              <p:spPr>
                <a:xfrm>
                  <a:off x="3257611" y="1910785"/>
                  <a:ext cx="1423046" cy="8370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Subscription </a:t>
                  </a:r>
                </a:p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to </a:t>
                  </a:r>
                  <a:r>
                    <a:rPr lang="en-US" sz="1600" dirty="0" err="1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BoatU.S</a:t>
                  </a:r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. Magazine</a:t>
                  </a: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68A244D-E5EE-6963-103E-C977C7D24BEC}"/>
                </a:ext>
              </a:extLst>
            </p:cNvPr>
            <p:cNvGrpSpPr/>
            <p:nvPr/>
          </p:nvGrpSpPr>
          <p:grpSpPr>
            <a:xfrm>
              <a:off x="2785492" y="3044100"/>
              <a:ext cx="6154573" cy="1226847"/>
              <a:chOff x="2785492" y="1488153"/>
              <a:chExt cx="6154573" cy="1226847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4BD86A3-0A57-3DFE-1345-429DA8E00F06}"/>
                  </a:ext>
                </a:extLst>
              </p:cNvPr>
              <p:cNvGrpSpPr/>
              <p:nvPr/>
            </p:nvGrpSpPr>
            <p:grpSpPr>
              <a:xfrm>
                <a:off x="2785492" y="1488153"/>
                <a:ext cx="1412776" cy="1215705"/>
                <a:chOff x="3253256" y="1707739"/>
                <a:chExt cx="1423046" cy="1224542"/>
              </a:xfrm>
            </p:grpSpPr>
            <p:sp>
              <p:nvSpPr>
                <p:cNvPr id="41" name="Rounded Rectangle 40">
                  <a:extLst>
                    <a:ext uri="{FF2B5EF4-FFF2-40B4-BE49-F238E27FC236}">
                      <a16:creationId xmlns:a16="http://schemas.microsoft.com/office/drawing/2014/main" id="{A8CC08D4-0660-AFAB-4207-07752B42A54E}"/>
                    </a:ext>
                  </a:extLst>
                </p:cNvPr>
                <p:cNvSpPr/>
                <p:nvPr/>
              </p:nvSpPr>
              <p:spPr>
                <a:xfrm>
                  <a:off x="3257611" y="1707739"/>
                  <a:ext cx="1418691" cy="1224542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A99A87A-56F7-6215-B477-F700A66358CD}"/>
                    </a:ext>
                  </a:extLst>
                </p:cNvPr>
                <p:cNvSpPr txBox="1"/>
                <p:nvPr/>
              </p:nvSpPr>
              <p:spPr>
                <a:xfrm>
                  <a:off x="3253256" y="1915654"/>
                  <a:ext cx="1423046" cy="8370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Boat Graphics</a:t>
                  </a:r>
                </a:p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and</a:t>
                  </a:r>
                </a:p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Lettering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15898BE-0152-89CA-E6A3-067955368EC2}"/>
                  </a:ext>
                </a:extLst>
              </p:cNvPr>
              <p:cNvGrpSpPr/>
              <p:nvPr/>
            </p:nvGrpSpPr>
            <p:grpSpPr>
              <a:xfrm>
                <a:off x="4355789" y="1488153"/>
                <a:ext cx="1415572" cy="1215705"/>
                <a:chOff x="3257611" y="1707739"/>
                <a:chExt cx="1425862" cy="1224542"/>
              </a:xfrm>
            </p:grpSpPr>
            <p:sp>
              <p:nvSpPr>
                <p:cNvPr id="39" name="Rounded Rectangle 38">
                  <a:extLst>
                    <a:ext uri="{FF2B5EF4-FFF2-40B4-BE49-F238E27FC236}">
                      <a16:creationId xmlns:a16="http://schemas.microsoft.com/office/drawing/2014/main" id="{3CF8BB3C-FC24-E0B6-07BE-A5DD2AA692B3}"/>
                    </a:ext>
                  </a:extLst>
                </p:cNvPr>
                <p:cNvSpPr/>
                <p:nvPr/>
              </p:nvSpPr>
              <p:spPr>
                <a:xfrm>
                  <a:off x="3257611" y="1707739"/>
                  <a:ext cx="1418691" cy="1224542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2F09CCFB-AB98-D42E-A6B4-DB8DE12B92DE}"/>
                    </a:ext>
                  </a:extLst>
                </p:cNvPr>
                <p:cNvSpPr txBox="1"/>
                <p:nvPr/>
              </p:nvSpPr>
              <p:spPr>
                <a:xfrm>
                  <a:off x="3260427" y="1922007"/>
                  <a:ext cx="1423046" cy="8370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Fighting</a:t>
                  </a:r>
                </a:p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For boaters</a:t>
                  </a:r>
                </a:p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rights</a:t>
                  </a: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2EE9A83-B04F-71D2-8223-CE79709F887F}"/>
                  </a:ext>
                </a:extLst>
              </p:cNvPr>
              <p:cNvGrpSpPr/>
              <p:nvPr/>
            </p:nvGrpSpPr>
            <p:grpSpPr>
              <a:xfrm>
                <a:off x="5921762" y="1499295"/>
                <a:ext cx="1418364" cy="1215705"/>
                <a:chOff x="3247627" y="1707739"/>
                <a:chExt cx="1428675" cy="1224542"/>
              </a:xfrm>
            </p:grpSpPr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118AFA7D-B943-FD66-3FAC-86AE8EDFDC1F}"/>
                    </a:ext>
                  </a:extLst>
                </p:cNvPr>
                <p:cNvSpPr/>
                <p:nvPr/>
              </p:nvSpPr>
              <p:spPr>
                <a:xfrm>
                  <a:off x="3257611" y="1707739"/>
                  <a:ext cx="1418691" cy="1224542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0D87A280-9898-831C-6D8C-94C59D7CF998}"/>
                    </a:ext>
                  </a:extLst>
                </p:cNvPr>
                <p:cNvSpPr txBox="1"/>
                <p:nvPr/>
              </p:nvSpPr>
              <p:spPr>
                <a:xfrm>
                  <a:off x="3247627" y="2018237"/>
                  <a:ext cx="1423046" cy="5890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Free MMSI</a:t>
                  </a:r>
                </a:p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Number</a:t>
                  </a: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C6E378EB-4E32-4ECC-97BC-5D2AAB62E723}"/>
                  </a:ext>
                </a:extLst>
              </p:cNvPr>
              <p:cNvGrpSpPr/>
              <p:nvPr/>
            </p:nvGrpSpPr>
            <p:grpSpPr>
              <a:xfrm>
                <a:off x="7527289" y="1499295"/>
                <a:ext cx="1412776" cy="1215705"/>
                <a:chOff x="3257611" y="1707739"/>
                <a:chExt cx="1423046" cy="1224542"/>
              </a:xfrm>
            </p:grpSpPr>
            <p:sp>
              <p:nvSpPr>
                <p:cNvPr id="35" name="Rounded Rectangle 34">
                  <a:extLst>
                    <a:ext uri="{FF2B5EF4-FFF2-40B4-BE49-F238E27FC236}">
                      <a16:creationId xmlns:a16="http://schemas.microsoft.com/office/drawing/2014/main" id="{6247316D-6E99-AAD7-4261-92398DEAA695}"/>
                    </a:ext>
                  </a:extLst>
                </p:cNvPr>
                <p:cNvSpPr/>
                <p:nvPr/>
              </p:nvSpPr>
              <p:spPr>
                <a:xfrm>
                  <a:off x="3257611" y="1707739"/>
                  <a:ext cx="1418691" cy="1224542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6BAC6DC-F242-9258-2B04-39D3818176DE}"/>
                    </a:ext>
                  </a:extLst>
                </p:cNvPr>
                <p:cNvSpPr txBox="1"/>
                <p:nvPr/>
              </p:nvSpPr>
              <p:spPr>
                <a:xfrm>
                  <a:off x="3257611" y="1910785"/>
                  <a:ext cx="1423046" cy="8370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Archivo Narrow" pitchFamily="2" charset="77"/>
                      <a:cs typeface="Archivo Narrow" pitchFamily="2" charset="77"/>
                    </a:rPr>
                    <a:t>Partner discounts and travel savings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94194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A920B-214E-E736-360A-83D62FA7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FA0F4-3219-A4E5-6115-4900374A3B72}"/>
              </a:ext>
            </a:extLst>
          </p:cNvPr>
          <p:cNvSpPr/>
          <p:nvPr/>
        </p:nvSpPr>
        <p:spPr>
          <a:xfrm>
            <a:off x="2773720" y="4098572"/>
            <a:ext cx="6370280" cy="482856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B4D741-F3A2-76FF-E811-A1531C2CB101}"/>
              </a:ext>
            </a:extLst>
          </p:cNvPr>
          <p:cNvSpPr/>
          <p:nvPr/>
        </p:nvSpPr>
        <p:spPr>
          <a:xfrm>
            <a:off x="2781880" y="2615775"/>
            <a:ext cx="6362120" cy="605315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28E81-1771-13F1-96E7-E6BF0E5B2AFA}"/>
              </a:ext>
            </a:extLst>
          </p:cNvPr>
          <p:cNvSpPr/>
          <p:nvPr/>
        </p:nvSpPr>
        <p:spPr>
          <a:xfrm>
            <a:off x="2773720" y="1534569"/>
            <a:ext cx="6362120" cy="605315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34D4C2-FEAA-90B7-1881-91E10677378B}"/>
              </a:ext>
            </a:extLst>
          </p:cNvPr>
          <p:cNvSpPr txBox="1"/>
          <p:nvPr/>
        </p:nvSpPr>
        <p:spPr>
          <a:xfrm>
            <a:off x="2963242" y="1553423"/>
            <a:ext cx="6105343" cy="344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rgbClr val="CC0000"/>
              </a:buClr>
            </a:pPr>
            <a:r>
              <a:rPr lang="en-US" alt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When any group member joins or renews their </a:t>
            </a:r>
            <a:r>
              <a:rPr lang="en-US" altLang="en-US" sz="1200" dirty="0" err="1">
                <a:latin typeface="Archivo Narrow" pitchFamily="2" charset="77"/>
                <a:ea typeface="ＭＳ Ｐゴシック" charset="-128"/>
                <a:cs typeface="Archivo Narrow" pitchFamily="2" charset="77"/>
              </a:rPr>
              <a:t>BoatU.S</a:t>
            </a:r>
            <a:r>
              <a:rPr lang="en-US" alt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. Membership for $25, they get 10% off </a:t>
            </a:r>
          </a:p>
          <a:p>
            <a:pPr>
              <a:lnSpc>
                <a:spcPct val="120000"/>
              </a:lnSpc>
              <a:buClr>
                <a:srgbClr val="CC0000"/>
              </a:buClr>
            </a:pPr>
            <a:r>
              <a:rPr lang="en-US" alt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Freshwater or Saltwater Towing services.</a:t>
            </a:r>
          </a:p>
          <a:p>
            <a:pPr>
              <a:lnSpc>
                <a:spcPct val="120000"/>
              </a:lnSpc>
              <a:buClr>
                <a:srgbClr val="CC0000"/>
              </a:buClr>
            </a:pPr>
            <a:endParaRPr lang="en-US" altLang="en-US" sz="1200" dirty="0">
              <a:latin typeface="Archivo Narrow" pitchFamily="2" charset="77"/>
              <a:ea typeface="ＭＳ Ｐゴシック" charset="-128"/>
              <a:cs typeface="Archivo Narrow" pitchFamily="2" charset="77"/>
            </a:endParaRPr>
          </a:p>
          <a:p>
            <a:pPr>
              <a:lnSpc>
                <a:spcPct val="120000"/>
              </a:lnSpc>
              <a:buClr>
                <a:srgbClr val="CC0000"/>
              </a:buClr>
            </a:pPr>
            <a:r>
              <a:rPr lang="en-US" alt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Coop Group participants should help educate their members about the benefits of </a:t>
            </a:r>
            <a:r>
              <a:rPr lang="en-US" altLang="en-US" sz="1200" dirty="0" err="1">
                <a:latin typeface="Archivo Narrow" pitchFamily="2" charset="77"/>
                <a:ea typeface="ＭＳ Ｐゴシック" charset="-128"/>
                <a:cs typeface="Archivo Narrow" pitchFamily="2" charset="77"/>
              </a:rPr>
              <a:t>BoatU.S</a:t>
            </a:r>
            <a:r>
              <a:rPr lang="en-US" alt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. Membership.</a:t>
            </a:r>
          </a:p>
          <a:p>
            <a:pPr>
              <a:lnSpc>
                <a:spcPct val="120000"/>
              </a:lnSpc>
              <a:buClr>
                <a:srgbClr val="CC0000"/>
              </a:buClr>
            </a:pPr>
            <a:endParaRPr lang="en-US" altLang="en-US" sz="1200" dirty="0">
              <a:latin typeface="Archivo Narrow" pitchFamily="2" charset="77"/>
              <a:ea typeface="ＭＳ Ｐゴシック" charset="-128"/>
              <a:cs typeface="Archivo Narrow" pitchFamily="2" charset="77"/>
            </a:endParaRPr>
          </a:p>
          <a:p>
            <a:pPr>
              <a:lnSpc>
                <a:spcPct val="120000"/>
              </a:lnSpc>
              <a:buClr>
                <a:srgbClr val="CC0000"/>
              </a:buClr>
            </a:pPr>
            <a:r>
              <a:rPr lang="en-US" alt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To join, visit </a:t>
            </a:r>
            <a:r>
              <a:rPr lang="en-US" altLang="en-US" sz="1200" dirty="0" err="1">
                <a:latin typeface="Archivo Narrow" pitchFamily="2" charset="77"/>
                <a:ea typeface="ＭＳ Ｐゴシック" charset="-128"/>
                <a:cs typeface="Archivo Narrow" pitchFamily="2" charset="77"/>
              </a:rPr>
              <a:t>BoatUS.com</a:t>
            </a:r>
            <a:r>
              <a:rPr lang="en-US" alt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/Join and enter your club’s </a:t>
            </a:r>
            <a:r>
              <a:rPr lang="en-US" sz="1200" dirty="0">
                <a:latin typeface="Archivo Narrow" pitchFamily="2" charset="77"/>
                <a:cs typeface="Archivo Narrow" pitchFamily="2" charset="77"/>
              </a:rPr>
              <a:t>unique source code or </a:t>
            </a:r>
            <a:r>
              <a:rPr lang="en-US" sz="1200" dirty="0" err="1">
                <a:latin typeface="Archivo Narrow" pitchFamily="2" charset="77"/>
                <a:ea typeface="ＭＳ Ｐゴシック" charset="-128"/>
                <a:cs typeface="Archivo Narrow" pitchFamily="2" charset="77"/>
              </a:rPr>
              <a:t>BoatU.S</a:t>
            </a:r>
            <a:r>
              <a:rPr 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.</a:t>
            </a:r>
            <a:r>
              <a:rPr lang="en-US" alt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 code </a:t>
            </a:r>
            <a:r>
              <a:rPr lang="en-US" altLang="en-US" sz="1200" dirty="0">
                <a:solidFill>
                  <a:srgbClr val="FF0000"/>
                </a:solidFill>
                <a:latin typeface="Archivo Narrow" pitchFamily="2" charset="77"/>
                <a:ea typeface="ＭＳ Ｐゴシック" charset="-128"/>
                <a:cs typeface="Archivo Narrow" pitchFamily="2" charset="77"/>
              </a:rPr>
              <a:t>GAXXXXXX</a:t>
            </a:r>
            <a:r>
              <a:rPr lang="en-US" alt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 </a:t>
            </a:r>
          </a:p>
          <a:p>
            <a:pPr>
              <a:lnSpc>
                <a:spcPct val="120000"/>
              </a:lnSpc>
              <a:buClr>
                <a:srgbClr val="CC0000"/>
              </a:buClr>
            </a:pPr>
            <a:r>
              <a:rPr lang="en-US" alt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in the “BoatUS Cooperating Group Number” field</a:t>
            </a:r>
          </a:p>
          <a:p>
            <a:pPr>
              <a:lnSpc>
                <a:spcPct val="120000"/>
              </a:lnSpc>
              <a:buClr>
                <a:srgbClr val="CC0000"/>
              </a:buClr>
            </a:pPr>
            <a:endParaRPr lang="en-US" altLang="en-US" sz="1200" dirty="0">
              <a:latin typeface="Archivo Narrow" pitchFamily="2" charset="77"/>
              <a:ea typeface="ＭＳ Ｐゴシック" charset="-128"/>
              <a:cs typeface="Archivo Narrow" pitchFamily="2" charset="77"/>
            </a:endParaRPr>
          </a:p>
          <a:p>
            <a:pPr>
              <a:lnSpc>
                <a:spcPct val="120000"/>
              </a:lnSpc>
              <a:buClr>
                <a:srgbClr val="CC0000"/>
              </a:buClr>
            </a:pPr>
            <a:r>
              <a:rPr lang="en-US" alt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Existing Members can add their club’s unique source code or </a:t>
            </a:r>
            <a:r>
              <a:rPr lang="en-US" altLang="en-US" sz="1200" dirty="0" err="1">
                <a:latin typeface="Archivo Narrow" pitchFamily="2" charset="77"/>
                <a:ea typeface="ＭＳ Ｐゴシック" charset="-128"/>
                <a:cs typeface="Archivo Narrow" pitchFamily="2" charset="77"/>
              </a:rPr>
              <a:t>BoatU.S</a:t>
            </a:r>
            <a:r>
              <a:rPr lang="en-US" alt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. code </a:t>
            </a:r>
            <a:r>
              <a:rPr lang="en-US" altLang="en-US" sz="1200" dirty="0">
                <a:solidFill>
                  <a:srgbClr val="FF0000"/>
                </a:solidFill>
                <a:latin typeface="Archivo Narrow" pitchFamily="2" charset="77"/>
                <a:ea typeface="ＭＳ Ｐゴシック" charset="-128"/>
                <a:cs typeface="Archivo Narrow" pitchFamily="2" charset="77"/>
              </a:rPr>
              <a:t>GAXXXXXX </a:t>
            </a:r>
            <a:r>
              <a:rPr lang="en-US" alt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to their Membership by emailing </a:t>
            </a:r>
            <a:r>
              <a:rPr lang="en-US" altLang="en-US" sz="1200" dirty="0" err="1">
                <a:latin typeface="Archivo Narrow" pitchFamily="2" charset="77"/>
                <a:ea typeface="ＭＳ Ｐゴシック" charset="-128"/>
                <a:cs typeface="Archivo Narrow" pitchFamily="2" charset="77"/>
              </a:rPr>
              <a:t>Membership@BoatUS.com</a:t>
            </a:r>
            <a:r>
              <a:rPr lang="en-US" altLang="en-US" sz="12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 or entering it in the “</a:t>
            </a:r>
            <a:r>
              <a:rPr lang="en-US" sz="1200" dirty="0">
                <a:latin typeface="Archivo Narrow" pitchFamily="2" charset="77"/>
                <a:cs typeface="Archivo Narrow" pitchFamily="2" charset="77"/>
              </a:rPr>
              <a:t>BoatUS Coop Group #” field when renewing their Membership on </a:t>
            </a:r>
            <a:r>
              <a:rPr lang="en-US" sz="1200" dirty="0" err="1">
                <a:latin typeface="Archivo Narrow" pitchFamily="2" charset="77"/>
                <a:cs typeface="Archivo Narrow" pitchFamily="2" charset="77"/>
              </a:rPr>
              <a:t>BoatUS.com</a:t>
            </a:r>
            <a:r>
              <a:rPr lang="en-US" sz="1200" dirty="0">
                <a:latin typeface="Archivo Narrow" pitchFamily="2" charset="77"/>
                <a:cs typeface="Archivo Narrow" pitchFamily="2" charset="77"/>
              </a:rPr>
              <a:t>/Renew</a:t>
            </a:r>
          </a:p>
          <a:p>
            <a:pPr>
              <a:lnSpc>
                <a:spcPct val="120000"/>
              </a:lnSpc>
              <a:buClr>
                <a:srgbClr val="CC0000"/>
              </a:buClr>
            </a:pPr>
            <a:endParaRPr lang="en-US" sz="1200" b="1" dirty="0">
              <a:latin typeface="Archivo Narrow SemiBold" pitchFamily="2" charset="77"/>
              <a:cs typeface="Archivo Narrow SemiBold" pitchFamily="2" charset="77"/>
            </a:endParaRPr>
          </a:p>
          <a:p>
            <a:pPr marL="0" marR="0">
              <a:spcAft>
                <a:spcPts val="2250"/>
              </a:spcAft>
            </a:pPr>
            <a:r>
              <a:rPr lang="en-US" sz="1200" b="1" dirty="0">
                <a:solidFill>
                  <a:srgbClr val="212529"/>
                </a:solidFill>
                <a:effectLst/>
                <a:latin typeface="Archivo Narrow SemiBold" pitchFamily="2" charset="77"/>
                <a:ea typeface="Times New Roman" panose="02020603050405020304" pitchFamily="18" charset="0"/>
                <a:cs typeface="Archivo Narrow SemiBold" pitchFamily="2" charset="77"/>
              </a:rPr>
              <a:t>INTERESTED IN JOINING OR HAVE QUESTIONS? </a:t>
            </a:r>
            <a:r>
              <a:rPr lang="en-US" sz="1200" dirty="0">
                <a:solidFill>
                  <a:srgbClr val="212529"/>
                </a:solidFill>
                <a:effectLst/>
                <a:latin typeface="Archivo Narrow" pitchFamily="2" charset="77"/>
                <a:ea typeface="Times New Roman" panose="02020603050405020304" pitchFamily="18" charset="0"/>
                <a:cs typeface="Archivo Narrow" pitchFamily="2" charset="77"/>
              </a:rPr>
              <a:t>Email </a:t>
            </a:r>
            <a:r>
              <a:rPr lang="en-US" sz="1200" u="sng" dirty="0">
                <a:solidFill>
                  <a:srgbClr val="007BFF"/>
                </a:solidFill>
                <a:effectLst/>
                <a:latin typeface="Archivo Narrow" pitchFamily="2" charset="77"/>
                <a:ea typeface="Times New Roman" panose="02020603050405020304" pitchFamily="18" charset="0"/>
                <a:cs typeface="Archivo Narrow" pitchFamily="2" charset="77"/>
                <a:hlinkClick r:id="rId3" tooltip="Partner@BoatUS.com"/>
              </a:rPr>
              <a:t>Partner@BoatUS.com</a:t>
            </a:r>
            <a:r>
              <a:rPr lang="en-US" sz="1200" u="sng" dirty="0">
                <a:solidFill>
                  <a:srgbClr val="212529"/>
                </a:solidFill>
                <a:effectLst/>
                <a:latin typeface="Archivo Narrow" pitchFamily="2" charset="77"/>
                <a:ea typeface="Times New Roman" panose="02020603050405020304" pitchFamily="18" charset="0"/>
                <a:cs typeface="Archivo Narrow" pitchFamily="2" charset="77"/>
              </a:rPr>
              <a:t> </a:t>
            </a:r>
            <a:r>
              <a:rPr lang="en-US" sz="1200" dirty="0">
                <a:solidFill>
                  <a:srgbClr val="212529"/>
                </a:solidFill>
                <a:effectLst/>
                <a:latin typeface="Archivo Narrow" pitchFamily="2" charset="77"/>
                <a:ea typeface="Times New Roman" panose="02020603050405020304" pitchFamily="18" charset="0"/>
                <a:cs typeface="Archivo Narrow" pitchFamily="2" charset="77"/>
              </a:rPr>
              <a:t>or call 800-395-2628</a:t>
            </a:r>
            <a:endParaRPr lang="en-US" sz="1200" dirty="0">
              <a:effectLst/>
              <a:latin typeface="Archivo Narrow" pitchFamily="2" charset="77"/>
              <a:ea typeface="Times New Roman" panose="02020603050405020304" pitchFamily="18" charset="0"/>
              <a:cs typeface="Archivo Narrow" pitchFamily="2" charset="77"/>
            </a:endParaRPr>
          </a:p>
          <a:p>
            <a:endParaRPr lang="en-US" dirty="0"/>
          </a:p>
        </p:txBody>
      </p:sp>
      <p:pic>
        <p:nvPicPr>
          <p:cNvPr id="2" name="Picture 1" descr="A group of people standing on a sailboat&#10;&#10;AI-generated content may be incorrect.">
            <a:extLst>
              <a:ext uri="{FF2B5EF4-FFF2-40B4-BE49-F238E27FC236}">
                <a16:creationId xmlns:a16="http://schemas.microsoft.com/office/drawing/2014/main" id="{7717109C-BDB2-188B-08E3-A9845EB50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746" y="-8067"/>
            <a:ext cx="2796466" cy="51597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7FD5FB2-9934-66ED-3DA0-78EA963E1420}"/>
              </a:ext>
            </a:extLst>
          </p:cNvPr>
          <p:cNvSpPr/>
          <p:nvPr/>
        </p:nvSpPr>
        <p:spPr>
          <a:xfrm>
            <a:off x="-30906" y="-7310"/>
            <a:ext cx="2804626" cy="5172076"/>
          </a:xfrm>
          <a:prstGeom prst="rect">
            <a:avLst/>
          </a:prstGeom>
          <a:solidFill>
            <a:srgbClr val="0070C0">
              <a:alpha val="514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07F36-A327-BC24-10AC-8DA7261277DA}"/>
              </a:ext>
            </a:extLst>
          </p:cNvPr>
          <p:cNvSpPr/>
          <p:nvPr/>
        </p:nvSpPr>
        <p:spPr>
          <a:xfrm>
            <a:off x="2773720" y="1553423"/>
            <a:ext cx="189522" cy="586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47A6B8-B91B-EB26-A1E7-B5831A838F8E}"/>
              </a:ext>
            </a:extLst>
          </p:cNvPr>
          <p:cNvSpPr/>
          <p:nvPr/>
        </p:nvSpPr>
        <p:spPr>
          <a:xfrm>
            <a:off x="2773720" y="2621558"/>
            <a:ext cx="189522" cy="5864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A11A91-FA30-2297-DE23-069E63146B80}"/>
              </a:ext>
            </a:extLst>
          </p:cNvPr>
          <p:cNvSpPr/>
          <p:nvPr/>
        </p:nvSpPr>
        <p:spPr>
          <a:xfrm>
            <a:off x="2773720" y="2187768"/>
            <a:ext cx="189522" cy="37455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3B6EB0-A242-68BF-A742-A959704D738D}"/>
              </a:ext>
            </a:extLst>
          </p:cNvPr>
          <p:cNvSpPr/>
          <p:nvPr/>
        </p:nvSpPr>
        <p:spPr>
          <a:xfrm>
            <a:off x="2765560" y="3271383"/>
            <a:ext cx="189522" cy="7444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B9E139-BDE1-167E-CF92-4DE46175B41A}"/>
              </a:ext>
            </a:extLst>
          </p:cNvPr>
          <p:cNvSpPr/>
          <p:nvPr/>
        </p:nvSpPr>
        <p:spPr>
          <a:xfrm>
            <a:off x="2764293" y="4095181"/>
            <a:ext cx="181362" cy="4862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B5570D-0276-97C6-E44A-6D006FA9938C}"/>
              </a:ext>
            </a:extLst>
          </p:cNvPr>
          <p:cNvGrpSpPr/>
          <p:nvPr/>
        </p:nvGrpSpPr>
        <p:grpSpPr>
          <a:xfrm>
            <a:off x="524356" y="333360"/>
            <a:ext cx="8329182" cy="1261884"/>
            <a:chOff x="524356" y="289137"/>
            <a:chExt cx="8329182" cy="12618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149679-F03C-B7BD-0F3A-5532C98BA8A7}"/>
                </a:ext>
              </a:extLst>
            </p:cNvPr>
            <p:cNvSpPr txBox="1"/>
            <p:nvPr/>
          </p:nvSpPr>
          <p:spPr>
            <a:xfrm>
              <a:off x="3507982" y="289137"/>
              <a:ext cx="5345556" cy="126188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Axiforma" pitchFamily="2" charset="77"/>
                </a:rPr>
                <a:t>COOPERATING </a:t>
              </a:r>
            </a:p>
            <a:p>
              <a:pPr algn="r"/>
              <a:r>
                <a:rPr lang="en-US" sz="2400" b="1" dirty="0">
                  <a:solidFill>
                    <a:schemeClr val="bg2">
                      <a:lumMod val="50000"/>
                    </a:schemeClr>
                  </a:solidFill>
                  <a:latin typeface="Axiforma" pitchFamily="2" charset="77"/>
                </a:rPr>
                <a:t>GROUP PROGRAM</a:t>
              </a:r>
            </a:p>
            <a:p>
              <a:pPr algn="r"/>
              <a:endParaRPr lang="en-US" sz="2800" dirty="0">
                <a:solidFill>
                  <a:schemeClr val="bg1"/>
                </a:solidFill>
                <a:latin typeface="Axiforma" pitchFamily="2" charset="77"/>
              </a:endParaRPr>
            </a:p>
          </p:txBody>
        </p:sp>
        <p:pic>
          <p:nvPicPr>
            <p:cNvPr id="27" name="Picture 26" descr="A blue text on a black background&#10;&#10;AI-generated content may be incorrect.">
              <a:extLst>
                <a:ext uri="{FF2B5EF4-FFF2-40B4-BE49-F238E27FC236}">
                  <a16:creationId xmlns:a16="http://schemas.microsoft.com/office/drawing/2014/main" id="{F33217BC-8E87-8927-B0A8-CD9E75C43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356" y="529565"/>
              <a:ext cx="1694102" cy="3905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168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1EF60-C731-D611-1492-EC805F723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A2D4FB8-50A9-0197-699A-326D492E7A69}"/>
              </a:ext>
            </a:extLst>
          </p:cNvPr>
          <p:cNvSpPr/>
          <p:nvPr/>
        </p:nvSpPr>
        <p:spPr>
          <a:xfrm>
            <a:off x="2301170" y="3539985"/>
            <a:ext cx="6827521" cy="946045"/>
          </a:xfrm>
          <a:prstGeom prst="rect">
            <a:avLst/>
          </a:prstGeom>
          <a:solidFill>
            <a:srgbClr val="C1DEF2">
              <a:alpha val="615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6F25DC0-7497-1F74-286C-54303487B278}"/>
              </a:ext>
            </a:extLst>
          </p:cNvPr>
          <p:cNvSpPr/>
          <p:nvPr/>
        </p:nvSpPr>
        <p:spPr>
          <a:xfrm>
            <a:off x="2340864" y="1936470"/>
            <a:ext cx="6827521" cy="946045"/>
          </a:xfrm>
          <a:prstGeom prst="rect">
            <a:avLst/>
          </a:prstGeom>
          <a:solidFill>
            <a:srgbClr val="C1DEF2">
              <a:alpha val="6151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C19C65-F8DC-EA5B-BF50-00EFB0CF24EF}"/>
              </a:ext>
            </a:extLst>
          </p:cNvPr>
          <p:cNvSpPr txBox="1"/>
          <p:nvPr/>
        </p:nvSpPr>
        <p:spPr>
          <a:xfrm>
            <a:off x="3459117" y="296732"/>
            <a:ext cx="5345556" cy="12618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xiforma" pitchFamily="2" charset="77"/>
              </a:rPr>
              <a:t>DISCOUNTED </a:t>
            </a:r>
          </a:p>
          <a:p>
            <a:pPr algn="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xiforma" pitchFamily="2" charset="77"/>
              </a:rPr>
              <a:t>TOWING PRICING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2FF063-AD9B-805B-B429-A8974C11891B}"/>
              </a:ext>
            </a:extLst>
          </p:cNvPr>
          <p:cNvGrpSpPr/>
          <p:nvPr/>
        </p:nvGrpSpPr>
        <p:grpSpPr>
          <a:xfrm>
            <a:off x="2954214" y="264646"/>
            <a:ext cx="2487069" cy="738664"/>
            <a:chOff x="2954214" y="264646"/>
            <a:chExt cx="2487069" cy="73866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55A10C0-04B0-BEF5-8A3D-1115B999A97E}"/>
                </a:ext>
              </a:extLst>
            </p:cNvPr>
            <p:cNvSpPr txBox="1"/>
            <p:nvPr/>
          </p:nvSpPr>
          <p:spPr>
            <a:xfrm>
              <a:off x="2954214" y="264646"/>
              <a:ext cx="2148902" cy="73866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Archivo Narrow" pitchFamily="2" charset="77"/>
                  <a:cs typeface="Archivo Narrow" pitchFamily="2" charset="77"/>
                </a:rPr>
                <a:t>Service provided by</a:t>
              </a:r>
            </a:p>
            <a:p>
              <a:pPr algn="r"/>
              <a:endParaRPr lang="en-US" sz="2800" dirty="0">
                <a:solidFill>
                  <a:schemeClr val="bg1"/>
                </a:solidFill>
                <a:latin typeface="Axiforma" pitchFamily="2" charset="77"/>
              </a:endParaRPr>
            </a:p>
          </p:txBody>
        </p:sp>
        <p:pic>
          <p:nvPicPr>
            <p:cNvPr id="5" name="Picture 4" descr="A red and black logo&#10;&#10;AI-generated content may be incorrect.">
              <a:extLst>
                <a:ext uri="{FF2B5EF4-FFF2-40B4-BE49-F238E27FC236}">
                  <a16:creationId xmlns:a16="http://schemas.microsoft.com/office/drawing/2014/main" id="{FA1E26C5-6662-12C7-CCCF-042F8AF8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2867" y="569361"/>
              <a:ext cx="2388416" cy="41582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F1E63A-2231-0D5D-6F45-6C39E17C3A6D}"/>
              </a:ext>
            </a:extLst>
          </p:cNvPr>
          <p:cNvGrpSpPr/>
          <p:nvPr/>
        </p:nvGrpSpPr>
        <p:grpSpPr>
          <a:xfrm>
            <a:off x="3808015" y="1739426"/>
            <a:ext cx="2072058" cy="1384995"/>
            <a:chOff x="2975435" y="1682866"/>
            <a:chExt cx="2072058" cy="13849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B70CB38-A6A0-30E4-6B2C-51BC6B1557A9}"/>
                </a:ext>
              </a:extLst>
            </p:cNvPr>
            <p:cNvSpPr/>
            <p:nvPr/>
          </p:nvSpPr>
          <p:spPr>
            <a:xfrm>
              <a:off x="3182115" y="1682866"/>
              <a:ext cx="1729773" cy="1384995"/>
            </a:xfrm>
            <a:prstGeom prst="roundRect">
              <a:avLst/>
            </a:prstGeom>
            <a:solidFill>
              <a:srgbClr val="005E9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F4E38A-6578-1D32-17E8-523533977E6D}"/>
                </a:ext>
              </a:extLst>
            </p:cNvPr>
            <p:cNvSpPr txBox="1"/>
            <p:nvPr/>
          </p:nvSpPr>
          <p:spPr>
            <a:xfrm>
              <a:off x="2975435" y="1809839"/>
              <a:ext cx="20720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Brutalista Alt" pitchFamily="2" charset="77"/>
                </a:rPr>
                <a:t>$25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chivo Narrow" pitchFamily="2" charset="77"/>
                  <a:cs typeface="Archivo Narrow" pitchFamily="2" charset="77"/>
                </a:rPr>
                <a:t>Basic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chivo Narrow" pitchFamily="2" charset="77"/>
                  <a:cs typeface="Archivo Narrow" pitchFamily="2" charset="77"/>
                </a:rPr>
                <a:t>Membership</a:t>
              </a:r>
            </a:p>
            <a:p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2130AF-B8FC-512F-9B1D-D912C4A072E3}"/>
              </a:ext>
            </a:extLst>
          </p:cNvPr>
          <p:cNvGrpSpPr/>
          <p:nvPr/>
        </p:nvGrpSpPr>
        <p:grpSpPr>
          <a:xfrm>
            <a:off x="5808286" y="1739425"/>
            <a:ext cx="2072058" cy="1557236"/>
            <a:chOff x="4947425" y="1682865"/>
            <a:chExt cx="2072058" cy="155723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6601175-E8A7-3D33-9AFB-1075187F2E64}"/>
                </a:ext>
              </a:extLst>
            </p:cNvPr>
            <p:cNvSpPr/>
            <p:nvPr/>
          </p:nvSpPr>
          <p:spPr>
            <a:xfrm>
              <a:off x="5118568" y="1682865"/>
              <a:ext cx="1729773" cy="1384995"/>
            </a:xfrm>
            <a:prstGeom prst="roundRect">
              <a:avLst/>
            </a:prstGeom>
            <a:solidFill>
              <a:srgbClr val="005E9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01749F-AD3A-55AE-AA82-F794B1546151}"/>
                </a:ext>
              </a:extLst>
            </p:cNvPr>
            <p:cNvSpPr txBox="1"/>
            <p:nvPr/>
          </p:nvSpPr>
          <p:spPr>
            <a:xfrm>
              <a:off x="4947425" y="1778162"/>
              <a:ext cx="2072058" cy="1461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Brutalista Alt" pitchFamily="2" charset="77"/>
                </a:rPr>
                <a:t>$99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chivo Narrow" pitchFamily="2" charset="77"/>
                  <a:cs typeface="Archivo Narrow" pitchFamily="2" charset="77"/>
                </a:rPr>
                <a:t>(retail $109)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Archivo Narrow" pitchFamily="2" charset="77"/>
                  <a:cs typeface="Archivo Narrow" pitchFamily="2" charset="77"/>
                </a:rPr>
                <a:t>Freshwater Towing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chivo Narrow" pitchFamily="2" charset="77"/>
                  <a:cs typeface="Archivo Narrow" pitchFamily="2" charset="77"/>
                </a:rPr>
                <a:t>Membership</a:t>
              </a:r>
            </a:p>
            <a:p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2346B97-34D1-78F9-B619-C801B7284123}"/>
              </a:ext>
            </a:extLst>
          </p:cNvPr>
          <p:cNvGrpSpPr/>
          <p:nvPr/>
        </p:nvGrpSpPr>
        <p:grpSpPr>
          <a:xfrm>
            <a:off x="3885447" y="3327353"/>
            <a:ext cx="2072058" cy="1384995"/>
            <a:chOff x="3052867" y="3270793"/>
            <a:chExt cx="2072058" cy="138499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5DDA533-D87D-BEB9-6B86-C60BE44E88D5}"/>
                </a:ext>
              </a:extLst>
            </p:cNvPr>
            <p:cNvSpPr/>
            <p:nvPr/>
          </p:nvSpPr>
          <p:spPr>
            <a:xfrm>
              <a:off x="3217652" y="3270793"/>
              <a:ext cx="1729773" cy="1384995"/>
            </a:xfrm>
            <a:prstGeom prst="roundRect">
              <a:avLst/>
            </a:prstGeom>
            <a:solidFill>
              <a:srgbClr val="005E9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6CF34-6E10-477A-E911-7B495833B44A}"/>
                </a:ext>
              </a:extLst>
            </p:cNvPr>
            <p:cNvSpPr txBox="1"/>
            <p:nvPr/>
          </p:nvSpPr>
          <p:spPr>
            <a:xfrm>
              <a:off x="3052867" y="3378514"/>
              <a:ext cx="2072058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Brutalista Alt" pitchFamily="2" charset="77"/>
                </a:rPr>
                <a:t>$158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chivo Narrow" pitchFamily="2" charset="77"/>
                  <a:cs typeface="Archivo Narrow" pitchFamily="2" charset="77"/>
                </a:rPr>
                <a:t>(retail $175)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Archivo Narrow" pitchFamily="2" charset="77"/>
                  <a:cs typeface="Archivo Narrow" pitchFamily="2" charset="77"/>
                </a:rPr>
                <a:t>Saltwater Towing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chivo Narrow" pitchFamily="2" charset="77"/>
                  <a:cs typeface="Archivo Narrow" pitchFamily="2" charset="77"/>
                </a:rPr>
                <a:t>Membership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61D15A0-4846-AFAA-8A86-849D132F2D26}"/>
              </a:ext>
            </a:extLst>
          </p:cNvPr>
          <p:cNvGrpSpPr/>
          <p:nvPr/>
        </p:nvGrpSpPr>
        <p:grpSpPr>
          <a:xfrm>
            <a:off x="5797212" y="3337859"/>
            <a:ext cx="2072058" cy="1384995"/>
            <a:chOff x="4936351" y="3281299"/>
            <a:chExt cx="2072058" cy="1384995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DA18A15-FFDE-496B-846D-8E9A604728CB}"/>
                </a:ext>
              </a:extLst>
            </p:cNvPr>
            <p:cNvSpPr/>
            <p:nvPr/>
          </p:nvSpPr>
          <p:spPr>
            <a:xfrm>
              <a:off x="5142952" y="3281299"/>
              <a:ext cx="1729773" cy="1384995"/>
            </a:xfrm>
            <a:prstGeom prst="roundRect">
              <a:avLst/>
            </a:prstGeom>
            <a:solidFill>
              <a:srgbClr val="005E9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A71D39-46C4-8FF2-FFE1-E2AF54E46B18}"/>
                </a:ext>
              </a:extLst>
            </p:cNvPr>
            <p:cNvSpPr txBox="1"/>
            <p:nvPr/>
          </p:nvSpPr>
          <p:spPr>
            <a:xfrm>
              <a:off x="4936351" y="3409728"/>
              <a:ext cx="2072058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Brutalista Alt" pitchFamily="2" charset="77"/>
                </a:rPr>
                <a:t>$194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chivo Narrow" pitchFamily="2" charset="77"/>
                  <a:cs typeface="Archivo Narrow" pitchFamily="2" charset="77"/>
                </a:rPr>
                <a:t>(retail $215)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>
                  <a:solidFill>
                    <a:schemeClr val="bg1"/>
                  </a:solidFill>
                  <a:latin typeface="Archivo Narrow" pitchFamily="2" charset="77"/>
                  <a:cs typeface="Archivo Narrow" pitchFamily="2" charset="77"/>
                </a:rPr>
                <a:t>Gold Towing 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Archivo Narrow" pitchFamily="2" charset="77"/>
                  <a:cs typeface="Archivo Narrow" pitchFamily="2" charset="77"/>
                </a:rPr>
                <a:t>Membership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50BD912-8F1D-1B18-438B-E1A836066543}"/>
              </a:ext>
            </a:extLst>
          </p:cNvPr>
          <p:cNvSpPr txBox="1"/>
          <p:nvPr/>
        </p:nvSpPr>
        <p:spPr>
          <a:xfrm>
            <a:off x="7785669" y="1987096"/>
            <a:ext cx="13827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chivo Narrow" pitchFamily="2" charset="77"/>
                <a:cs typeface="Archivo Narrow" pitchFamily="2" charset="77"/>
              </a:rPr>
              <a:t>BoatUS pays 100% for towing and 50% for dock- to-dock tows for repairs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DBE46D-5203-C913-271D-0EE8F50A25C8}"/>
              </a:ext>
            </a:extLst>
          </p:cNvPr>
          <p:cNvSpPr txBox="1"/>
          <p:nvPr/>
        </p:nvSpPr>
        <p:spPr>
          <a:xfrm>
            <a:off x="2582566" y="3623623"/>
            <a:ext cx="13827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/>
                </a:solidFill>
                <a:latin typeface="Archivo Narrow" pitchFamily="2" charset="77"/>
                <a:cs typeface="Archivo Narrow" pitchFamily="2" charset="77"/>
              </a:rPr>
              <a:t>BoatUS pays 100% for towing and 50% for dock- to-dock tows for repairs</a:t>
            </a:r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2FA903-B38B-6797-E68B-DCA8660152CD}"/>
              </a:ext>
            </a:extLst>
          </p:cNvPr>
          <p:cNvSpPr txBox="1"/>
          <p:nvPr/>
        </p:nvSpPr>
        <p:spPr>
          <a:xfrm>
            <a:off x="7830925" y="3572767"/>
            <a:ext cx="13827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chivo Narrow" pitchFamily="2" charset="77"/>
                <a:cs typeface="Archivo Narrow" pitchFamily="2" charset="77"/>
              </a:rPr>
              <a:t>BoatUS pays 100% for towing and 100% for dock- to-dock tows for repairs</a:t>
            </a:r>
          </a:p>
          <a:p>
            <a:endParaRPr lang="en-US" dirty="0"/>
          </a:p>
        </p:txBody>
      </p:sp>
      <p:pic>
        <p:nvPicPr>
          <p:cNvPr id="38" name="Picture 37" descr="A person on a boat in the water&#10;&#10;AI-generated content may be incorrect.">
            <a:extLst>
              <a:ext uri="{FF2B5EF4-FFF2-40B4-BE49-F238E27FC236}">
                <a16:creationId xmlns:a16="http://schemas.microsoft.com/office/drawing/2014/main" id="{848750B3-1BFC-4C54-C5AF-637F66958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" y="0"/>
            <a:ext cx="2614282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AB9C58-6D4E-8F7A-15AB-3D4636249383}"/>
              </a:ext>
            </a:extLst>
          </p:cNvPr>
          <p:cNvSpPr/>
          <p:nvPr/>
        </p:nvSpPr>
        <p:spPr>
          <a:xfrm>
            <a:off x="0" y="0"/>
            <a:ext cx="2597406" cy="5139995"/>
          </a:xfrm>
          <a:prstGeom prst="rect">
            <a:avLst/>
          </a:prstGeom>
          <a:solidFill>
            <a:srgbClr val="0070C0">
              <a:alpha val="514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46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99E216-A87C-95DF-5750-2BB3799F697B}"/>
              </a:ext>
            </a:extLst>
          </p:cNvPr>
          <p:cNvSpPr txBox="1"/>
          <p:nvPr/>
        </p:nvSpPr>
        <p:spPr>
          <a:xfrm>
            <a:off x="531652" y="2349733"/>
            <a:ext cx="498462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1600" dirty="0">
                <a:effectLst/>
                <a:latin typeface="Archivo Narrow" pitchFamily="2" charset="77"/>
                <a:cs typeface="Archivo Narrow" pitchFamily="2" charset="77"/>
              </a:rPr>
              <a:t>• 24-hour dispatch, 365 days a year</a:t>
            </a:r>
          </a:p>
          <a:p>
            <a:pPr>
              <a:lnSpc>
                <a:spcPct val="150000"/>
              </a:lnSpc>
              <a:buNone/>
            </a:pPr>
            <a:r>
              <a:rPr lang="en-US" sz="1600" dirty="0">
                <a:effectLst/>
                <a:latin typeface="Archivo Narrow" pitchFamily="2" charset="77"/>
                <a:cs typeface="Archivo Narrow" pitchFamily="2" charset="77"/>
              </a:rPr>
              <a:t>• 600+ </a:t>
            </a:r>
            <a:r>
              <a:rPr lang="en-US" sz="1600" dirty="0" err="1">
                <a:effectLst/>
                <a:latin typeface="Archivo Narrow" pitchFamily="2" charset="77"/>
                <a:cs typeface="Archivo Narrow" pitchFamily="2" charset="77"/>
              </a:rPr>
              <a:t>TowBoatU.S</a:t>
            </a:r>
            <a:r>
              <a:rPr lang="en-US" sz="1600" dirty="0">
                <a:effectLst/>
                <a:latin typeface="Archivo Narrow" pitchFamily="2" charset="77"/>
                <a:cs typeface="Archivo Narrow" pitchFamily="2" charset="77"/>
              </a:rPr>
              <a:t>. towboats in 300+ ports</a:t>
            </a:r>
          </a:p>
          <a:p>
            <a:pPr>
              <a:lnSpc>
                <a:spcPct val="150000"/>
              </a:lnSpc>
              <a:buNone/>
            </a:pPr>
            <a:r>
              <a:rPr lang="en-US" sz="1600" dirty="0">
                <a:effectLst/>
                <a:latin typeface="Archivo Narrow" pitchFamily="2" charset="77"/>
                <a:cs typeface="Archivo Narrow" pitchFamily="2" charset="77"/>
              </a:rPr>
              <a:t>• Members receive priority service</a:t>
            </a:r>
          </a:p>
          <a:p>
            <a:pPr>
              <a:lnSpc>
                <a:spcPct val="150000"/>
              </a:lnSpc>
              <a:buNone/>
            </a:pPr>
            <a:r>
              <a:rPr lang="en-US" sz="1600" dirty="0">
                <a:effectLst/>
                <a:latin typeface="Archivo Narrow" pitchFamily="2" charset="77"/>
                <a:cs typeface="Archivo Narrow" pitchFamily="2" charset="77"/>
              </a:rPr>
              <a:t>• Towing, battery jumpstarts, soft </a:t>
            </a:r>
            <a:r>
              <a:rPr lang="en-US" sz="1600" dirty="0" err="1">
                <a:effectLst/>
                <a:latin typeface="Archivo Narrow" pitchFamily="2" charset="77"/>
                <a:cs typeface="Archivo Narrow" pitchFamily="2" charset="77"/>
              </a:rPr>
              <a:t>ungroundings</a:t>
            </a:r>
            <a:r>
              <a:rPr lang="en-US" sz="1600" dirty="0">
                <a:effectLst/>
                <a:latin typeface="Archivo Narrow" pitchFamily="2" charset="77"/>
                <a:cs typeface="Archivo Narrow" pitchFamily="2" charset="77"/>
              </a:rPr>
              <a:t> and fuel delivery</a:t>
            </a:r>
          </a:p>
          <a:p>
            <a:pPr>
              <a:lnSpc>
                <a:spcPct val="150000"/>
              </a:lnSpc>
              <a:buNone/>
            </a:pPr>
            <a:r>
              <a:rPr lang="en-US" sz="1600" dirty="0">
                <a:effectLst/>
                <a:latin typeface="Archivo Narrow" pitchFamily="2" charset="77"/>
                <a:cs typeface="Archivo Narrow" pitchFamily="2" charset="77"/>
              </a:rPr>
              <a:t>• Provides for any recreational boat you own,</a:t>
            </a:r>
            <a:r>
              <a:rPr lang="en-US" sz="1600" dirty="0">
                <a:latin typeface="Archivo Narrow" pitchFamily="2" charset="77"/>
                <a:cs typeface="Archivo Narrow" pitchFamily="2" charset="77"/>
              </a:rPr>
              <a:t> </a:t>
            </a:r>
            <a:r>
              <a:rPr lang="en-US" sz="1600" dirty="0">
                <a:effectLst/>
                <a:latin typeface="Archivo Narrow" pitchFamily="2" charset="77"/>
                <a:cs typeface="Archivo Narrow" pitchFamily="2" charset="77"/>
              </a:rPr>
              <a:t>borrow, or charter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1F4852-62DA-572C-AEE4-A3F397B8573B}"/>
              </a:ext>
            </a:extLst>
          </p:cNvPr>
          <p:cNvSpPr/>
          <p:nvPr/>
        </p:nvSpPr>
        <p:spPr>
          <a:xfrm>
            <a:off x="6120037" y="1713733"/>
            <a:ext cx="3018231" cy="342643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9CEF21-1151-F9C0-4CE1-1C74C58DA077}"/>
              </a:ext>
            </a:extLst>
          </p:cNvPr>
          <p:cNvGrpSpPr/>
          <p:nvPr/>
        </p:nvGrpSpPr>
        <p:grpSpPr>
          <a:xfrm>
            <a:off x="0" y="0"/>
            <a:ext cx="9143999" cy="1713733"/>
            <a:chOff x="357757" y="360046"/>
            <a:chExt cx="8591064" cy="1610104"/>
          </a:xfrm>
        </p:grpSpPr>
        <p:pic>
          <p:nvPicPr>
            <p:cNvPr id="8" name="Picture 7" descr="A person standing on a boat&#10;&#10;AI-generated content may be incorrect.">
              <a:extLst>
                <a:ext uri="{FF2B5EF4-FFF2-40B4-BE49-F238E27FC236}">
                  <a16:creationId xmlns:a16="http://schemas.microsoft.com/office/drawing/2014/main" id="{ECEF5F83-7F1B-3221-BA00-B67CCA1CC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141" y="363176"/>
              <a:ext cx="8585680" cy="16069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47B122-DC85-7B4B-8C9C-4FA6F37D4BDB}"/>
                </a:ext>
              </a:extLst>
            </p:cNvPr>
            <p:cNvSpPr/>
            <p:nvPr/>
          </p:nvSpPr>
          <p:spPr>
            <a:xfrm>
              <a:off x="357757" y="360046"/>
              <a:ext cx="8585680" cy="1610104"/>
            </a:xfrm>
            <a:prstGeom prst="rect">
              <a:avLst/>
            </a:prstGeom>
            <a:solidFill>
              <a:srgbClr val="0070C0">
                <a:alpha val="5141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0EE4AEA-1F9E-4CBC-CA2F-D3122C72BBBD}"/>
              </a:ext>
            </a:extLst>
          </p:cNvPr>
          <p:cNvSpPr txBox="1"/>
          <p:nvPr/>
        </p:nvSpPr>
        <p:spPr>
          <a:xfrm>
            <a:off x="6313089" y="2198299"/>
            <a:ext cx="287967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20000"/>
              </a:lnSpc>
              <a:buClr>
                <a:srgbClr val="CC0000"/>
              </a:buClr>
            </a:pPr>
            <a:r>
              <a:rPr lang="en-US" altLang="en-US" sz="1800" i="1" dirty="0">
                <a:solidFill>
                  <a:schemeClr val="bg1"/>
                </a:solidFill>
                <a:latin typeface="Archivo Narrow Medium" pitchFamily="2" charset="77"/>
                <a:ea typeface="ＭＳ Ｐゴシック" charset="-128"/>
                <a:cs typeface="Archivo Narrow Medium" pitchFamily="2" charset="77"/>
              </a:rPr>
              <a:t>HOW TO GET HELP ON </a:t>
            </a:r>
          </a:p>
          <a:p>
            <a:pPr lvl="1">
              <a:lnSpc>
                <a:spcPct val="120000"/>
              </a:lnSpc>
              <a:buClr>
                <a:srgbClr val="CC0000"/>
              </a:buClr>
            </a:pPr>
            <a:r>
              <a:rPr lang="en-US" altLang="en-US" sz="1800" i="1" dirty="0">
                <a:solidFill>
                  <a:schemeClr val="bg1"/>
                </a:solidFill>
                <a:latin typeface="Archivo Narrow Medium" pitchFamily="2" charset="77"/>
                <a:ea typeface="ＭＳ Ｐゴシック" charset="-128"/>
                <a:cs typeface="Archivo Narrow Medium" pitchFamily="2" charset="77"/>
              </a:rPr>
              <a:t>THE WATER:</a:t>
            </a:r>
          </a:p>
          <a:p>
            <a:pPr lvl="1">
              <a:lnSpc>
                <a:spcPct val="120000"/>
              </a:lnSpc>
              <a:buClr>
                <a:srgbClr val="CC0000"/>
              </a:buClr>
            </a:pPr>
            <a:endParaRPr lang="en-US" altLang="en-US" sz="1400" i="1" dirty="0">
              <a:solidFill>
                <a:schemeClr val="bg1"/>
              </a:solidFill>
              <a:latin typeface="Archivo Narrow Medium" pitchFamily="2" charset="77"/>
              <a:ea typeface="ＭＳ Ｐゴシック" charset="-128"/>
              <a:cs typeface="Archivo Narrow Medium" pitchFamily="2" charset="77"/>
            </a:endParaRPr>
          </a:p>
          <a:p>
            <a:pPr lvl="1">
              <a:buClr>
                <a:srgbClr val="CC0000"/>
              </a:buClr>
            </a:pPr>
            <a:r>
              <a:rPr lang="en-US" altLang="en-US" sz="1600" i="1" dirty="0">
                <a:solidFill>
                  <a:schemeClr val="bg1"/>
                </a:solidFill>
                <a:latin typeface="Archivo Narrow Medium" pitchFamily="2" charset="77"/>
                <a:ea typeface="ＭＳ Ｐゴシック" charset="-128"/>
                <a:cs typeface="Archivo Narrow Medium" pitchFamily="2" charset="77"/>
              </a:rPr>
              <a:t>• Download the </a:t>
            </a:r>
            <a:r>
              <a:rPr lang="en-US" altLang="en-US" sz="1600" i="1" dirty="0" err="1">
                <a:solidFill>
                  <a:schemeClr val="bg1"/>
                </a:solidFill>
                <a:latin typeface="Archivo Narrow Medium" pitchFamily="2" charset="77"/>
                <a:ea typeface="ＭＳ Ｐゴシック" charset="-128"/>
                <a:cs typeface="Archivo Narrow Medium" pitchFamily="2" charset="77"/>
              </a:rPr>
              <a:t>BoatU.S</a:t>
            </a:r>
            <a:r>
              <a:rPr lang="en-US" altLang="en-US" sz="1600" i="1" dirty="0">
                <a:solidFill>
                  <a:schemeClr val="bg1"/>
                </a:solidFill>
                <a:latin typeface="Archivo Narrow Medium" pitchFamily="2" charset="77"/>
                <a:ea typeface="ＭＳ Ｐゴシック" charset="-128"/>
                <a:cs typeface="Archivo Narrow Medium" pitchFamily="2" charset="77"/>
              </a:rPr>
              <a:t>. App </a:t>
            </a:r>
          </a:p>
          <a:p>
            <a:pPr lvl="1">
              <a:lnSpc>
                <a:spcPct val="200000"/>
              </a:lnSpc>
              <a:buClr>
                <a:srgbClr val="CC0000"/>
              </a:buClr>
            </a:pPr>
            <a:r>
              <a:rPr lang="en-US" altLang="en-US" sz="1600" i="1" dirty="0">
                <a:solidFill>
                  <a:schemeClr val="bg1"/>
                </a:solidFill>
                <a:latin typeface="Archivo Narrow Medium" pitchFamily="2" charset="77"/>
                <a:ea typeface="ＭＳ Ｐゴシック" charset="-128"/>
                <a:cs typeface="Archivo Narrow Medium" pitchFamily="2" charset="77"/>
              </a:rPr>
              <a:t>• Call 800-391-4869</a:t>
            </a:r>
          </a:p>
          <a:p>
            <a:pPr lvl="1">
              <a:lnSpc>
                <a:spcPct val="200000"/>
              </a:lnSpc>
              <a:buClr>
                <a:srgbClr val="CC0000"/>
              </a:buClr>
            </a:pPr>
            <a:r>
              <a:rPr lang="en-US" altLang="en-US" sz="1600" i="1" dirty="0">
                <a:solidFill>
                  <a:schemeClr val="bg1"/>
                </a:solidFill>
                <a:latin typeface="Archivo Narrow Medium" pitchFamily="2" charset="77"/>
                <a:ea typeface="ＭＳ Ｐゴシック" charset="-128"/>
                <a:cs typeface="Archivo Narrow Medium" pitchFamily="2" charset="77"/>
              </a:rPr>
              <a:t>•  Hail “</a:t>
            </a:r>
            <a:r>
              <a:rPr lang="en-US" altLang="en-US" sz="1600" i="1" dirty="0" err="1">
                <a:solidFill>
                  <a:schemeClr val="bg1"/>
                </a:solidFill>
                <a:latin typeface="Archivo Narrow Medium" pitchFamily="2" charset="77"/>
                <a:ea typeface="ＭＳ Ｐゴシック" charset="-128"/>
                <a:cs typeface="Archivo Narrow Medium" pitchFamily="2" charset="77"/>
              </a:rPr>
              <a:t>TowBoatU.S</a:t>
            </a:r>
            <a:r>
              <a:rPr lang="en-US" altLang="en-US" sz="1600" i="1" dirty="0">
                <a:solidFill>
                  <a:schemeClr val="bg1"/>
                </a:solidFill>
                <a:latin typeface="Archivo Narrow Medium" pitchFamily="2" charset="77"/>
                <a:ea typeface="ＭＳ Ｐゴシック" charset="-128"/>
                <a:cs typeface="Archivo Narrow Medium" pitchFamily="2" charset="77"/>
              </a:rPr>
              <a:t>.” on VHF 16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2495B-023A-67AD-68BC-94269E06983A}"/>
              </a:ext>
            </a:extLst>
          </p:cNvPr>
          <p:cNvSpPr txBox="1"/>
          <p:nvPr/>
        </p:nvSpPr>
        <p:spPr>
          <a:xfrm>
            <a:off x="377285" y="267426"/>
            <a:ext cx="4859578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2700">
                  <a:noFill/>
                </a:ln>
                <a:solidFill>
                  <a:schemeClr val="bg1"/>
                </a:solidFill>
                <a:latin typeface="Axiforma" pitchFamily="2" charset="77"/>
              </a:rPr>
              <a:t>ON-THE-WATER</a:t>
            </a:r>
          </a:p>
          <a:p>
            <a:r>
              <a:rPr lang="en-US" sz="2400" b="1" dirty="0">
                <a:solidFill>
                  <a:schemeClr val="bg1"/>
                </a:solidFill>
                <a:latin typeface="Axiforma" pitchFamily="2" charset="77"/>
              </a:rPr>
              <a:t>TOWING MEMBERSHIP</a:t>
            </a:r>
          </a:p>
          <a:p>
            <a:r>
              <a:rPr lang="en-US" sz="2400" b="1" dirty="0">
                <a:solidFill>
                  <a:schemeClr val="bg1"/>
                </a:solidFill>
                <a:latin typeface="Axiforma" pitchFamily="2" charset="77"/>
              </a:rPr>
              <a:t>HIGHLIGHTS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pic>
        <p:nvPicPr>
          <p:cNvPr id="12" name="Picture 11" descr="A screen shot of a phone&#10;&#10;AI-generated content may be incorrect.">
            <a:extLst>
              <a:ext uri="{FF2B5EF4-FFF2-40B4-BE49-F238E27FC236}">
                <a16:creationId xmlns:a16="http://schemas.microsoft.com/office/drawing/2014/main" id="{65B6FC7D-5374-03AA-050B-9F08E8FB2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">
            <a:off x="3954612" y="707144"/>
            <a:ext cx="1705948" cy="267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99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93ABAB-2AE8-BA3D-D10B-063F136772B1}"/>
              </a:ext>
            </a:extLst>
          </p:cNvPr>
          <p:cNvSpPr txBox="1"/>
          <p:nvPr/>
        </p:nvSpPr>
        <p:spPr>
          <a:xfrm>
            <a:off x="4062414" y="2616326"/>
            <a:ext cx="44476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C0000"/>
              </a:buClr>
            </a:pPr>
            <a:r>
              <a:rPr lang="en-US" sz="1600" dirty="0">
                <a:latin typeface="Archivo Narrow" pitchFamily="2" charset="77"/>
                <a:cs typeface="Archivo Narrow" pitchFamily="2" charset="77"/>
              </a:rPr>
              <a:t>• Just $15/year with </a:t>
            </a:r>
            <a:r>
              <a:rPr lang="en-US" sz="1600" dirty="0" err="1">
                <a:latin typeface="Archivo Narrow" pitchFamily="2" charset="77"/>
                <a:cs typeface="Archivo Narrow" pitchFamily="2" charset="77"/>
              </a:rPr>
              <a:t>BoatU.S</a:t>
            </a:r>
            <a:r>
              <a:rPr lang="en-US" sz="1600" dirty="0">
                <a:latin typeface="Archivo Narrow" pitchFamily="2" charset="77"/>
                <a:cs typeface="Archivo Narrow" pitchFamily="2" charset="77"/>
              </a:rPr>
              <a:t>. Membership</a:t>
            </a:r>
          </a:p>
          <a:p>
            <a:pPr>
              <a:lnSpc>
                <a:spcPct val="150000"/>
              </a:lnSpc>
              <a:buClr>
                <a:srgbClr val="CC0000"/>
              </a:buClr>
            </a:pPr>
            <a:r>
              <a:rPr lang="en-US" altLang="en-US" sz="16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• 24/7 dispatch, 365 days</a:t>
            </a:r>
          </a:p>
          <a:p>
            <a:pPr lvl="1">
              <a:lnSpc>
                <a:spcPct val="150000"/>
              </a:lnSpc>
              <a:buClr>
                <a:srgbClr val="CC0000"/>
              </a:buClr>
            </a:pPr>
            <a:r>
              <a:rPr lang="en-US" sz="1600" dirty="0">
                <a:latin typeface="Archivo Narrow" pitchFamily="2" charset="77"/>
                <a:cs typeface="Archivo Narrow" pitchFamily="2" charset="77"/>
              </a:rPr>
              <a:t>• 100 miles of roadside towing assistance</a:t>
            </a:r>
            <a:endParaRPr lang="en-US" altLang="en-US" sz="1600" dirty="0">
              <a:latin typeface="Archivo Narrow" pitchFamily="2" charset="77"/>
              <a:ea typeface="ＭＳ Ｐゴシック" charset="-128"/>
              <a:cs typeface="Archivo Narrow" pitchFamily="2" charset="77"/>
            </a:endParaRPr>
          </a:p>
          <a:p>
            <a:pPr lvl="1">
              <a:lnSpc>
                <a:spcPct val="150000"/>
              </a:lnSpc>
              <a:buClr>
                <a:srgbClr val="CC0000"/>
              </a:buClr>
            </a:pPr>
            <a:r>
              <a:rPr lang="en-US" altLang="en-US" sz="16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• Flat tires, jump starts and lockout service included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BB2F77-59BC-FAD3-C883-19844BB5D9CF}"/>
              </a:ext>
            </a:extLst>
          </p:cNvPr>
          <p:cNvGrpSpPr/>
          <p:nvPr/>
        </p:nvGrpSpPr>
        <p:grpSpPr>
          <a:xfrm>
            <a:off x="1" y="1708136"/>
            <a:ext cx="3388274" cy="3435364"/>
            <a:chOff x="5392584" y="1671637"/>
            <a:chExt cx="3388274" cy="343536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D50671-9D20-B8C9-74CA-714C1D36024B}"/>
                </a:ext>
              </a:extLst>
            </p:cNvPr>
            <p:cNvSpPr/>
            <p:nvPr/>
          </p:nvSpPr>
          <p:spPr>
            <a:xfrm>
              <a:off x="5392584" y="1671637"/>
              <a:ext cx="3388274" cy="343536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2AA734-44AA-8EA7-9CB9-63BD7692B82B}"/>
                </a:ext>
              </a:extLst>
            </p:cNvPr>
            <p:cNvSpPr txBox="1"/>
            <p:nvPr/>
          </p:nvSpPr>
          <p:spPr>
            <a:xfrm>
              <a:off x="5531066" y="2569605"/>
              <a:ext cx="2676328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  <a:buClr>
                  <a:srgbClr val="CC0000"/>
                </a:buClr>
              </a:pPr>
              <a:r>
                <a:rPr lang="en-US" sz="2000" i="1" dirty="0">
                  <a:solidFill>
                    <a:schemeClr val="bg1"/>
                  </a:solidFill>
                  <a:latin typeface="Archivo Narrow" pitchFamily="2" charset="77"/>
                  <a:cs typeface="Archivo Narrow" pitchFamily="2" charset="77"/>
                </a:rPr>
                <a:t>Get roadside assistance</a:t>
              </a:r>
            </a:p>
            <a:p>
              <a:pPr algn="r">
                <a:lnSpc>
                  <a:spcPct val="120000"/>
                </a:lnSpc>
                <a:buClr>
                  <a:srgbClr val="CC0000"/>
                </a:buClr>
              </a:pPr>
              <a:r>
                <a:rPr lang="en-US" sz="2000" i="1" dirty="0">
                  <a:solidFill>
                    <a:schemeClr val="bg1"/>
                  </a:solidFill>
                  <a:latin typeface="Archivo Narrow" pitchFamily="2" charset="77"/>
                  <a:cs typeface="Archivo Narrow" pitchFamily="2" charset="77"/>
                </a:rPr>
                <a:t> for both your trailer and the tow vehicle while trailering your boat</a:t>
              </a:r>
              <a:endParaRPr lang="en-US" altLang="en-US" sz="2000" i="1" dirty="0">
                <a:solidFill>
                  <a:schemeClr val="bg1"/>
                </a:solidFill>
                <a:latin typeface="Archivo Narrow" pitchFamily="2" charset="77"/>
                <a:ea typeface="ＭＳ Ｐゴシック" charset="-128"/>
                <a:cs typeface="Archivo Narrow" pitchFamily="2" charset="77"/>
              </a:endParaRPr>
            </a:p>
            <a:p>
              <a:endParaRPr lang="en-US" dirty="0"/>
            </a:p>
          </p:txBody>
        </p:sp>
      </p:grpSp>
      <p:pic>
        <p:nvPicPr>
          <p:cNvPr id="14" name="Picture 13" descr="A person pushing a truck&#10;&#10;AI-generated content may be incorrect.">
            <a:extLst>
              <a:ext uri="{FF2B5EF4-FFF2-40B4-BE49-F238E27FC236}">
                <a16:creationId xmlns:a16="http://schemas.microsoft.com/office/drawing/2014/main" id="{708CCD65-0690-9106-3CF8-704968C57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955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AED0EC-3901-9187-1A44-24CD4C493AB1}"/>
              </a:ext>
            </a:extLst>
          </p:cNvPr>
          <p:cNvSpPr/>
          <p:nvPr/>
        </p:nvSpPr>
        <p:spPr>
          <a:xfrm>
            <a:off x="0" y="-14810"/>
            <a:ext cx="9144000" cy="1985420"/>
          </a:xfrm>
          <a:prstGeom prst="rect">
            <a:avLst/>
          </a:prstGeom>
          <a:solidFill>
            <a:srgbClr val="0070C0">
              <a:alpha val="514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2B1E7D-1ED9-C7E6-0489-1BFED7A520FF}"/>
              </a:ext>
            </a:extLst>
          </p:cNvPr>
          <p:cNvSpPr txBox="1"/>
          <p:nvPr/>
        </p:nvSpPr>
        <p:spPr>
          <a:xfrm>
            <a:off x="3836348" y="339394"/>
            <a:ext cx="4859578" cy="163121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n w="12700">
                  <a:noFill/>
                </a:ln>
                <a:solidFill>
                  <a:schemeClr val="bg1"/>
                </a:solidFill>
                <a:latin typeface="Axiforma" pitchFamily="2" charset="77"/>
              </a:rPr>
              <a:t>ON-THE-ROAD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Axiforma" pitchFamily="2" charset="77"/>
              </a:rPr>
              <a:t>TOWING MEMBERSHIP</a:t>
            </a:r>
          </a:p>
          <a:p>
            <a:pPr algn="r"/>
            <a:r>
              <a:rPr lang="en-US" sz="2400" b="1" dirty="0">
                <a:solidFill>
                  <a:schemeClr val="bg1"/>
                </a:solidFill>
                <a:latin typeface="Axiforma" pitchFamily="2" charset="77"/>
              </a:rPr>
              <a:t>HIGHLIGHTS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25474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the water&#10;&#10;AI-generated content may be incorrect.">
            <a:extLst>
              <a:ext uri="{FF2B5EF4-FFF2-40B4-BE49-F238E27FC236}">
                <a16:creationId xmlns:a16="http://schemas.microsoft.com/office/drawing/2014/main" id="{A076ADAE-5EA6-AC02-2E6A-1D50AFE0D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22278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B2EB64-B0FB-D793-4946-765BBDEACAC7}"/>
              </a:ext>
            </a:extLst>
          </p:cNvPr>
          <p:cNvSpPr/>
          <p:nvPr/>
        </p:nvSpPr>
        <p:spPr>
          <a:xfrm>
            <a:off x="0" y="0"/>
            <a:ext cx="2822278" cy="5139995"/>
          </a:xfrm>
          <a:prstGeom prst="rect">
            <a:avLst/>
          </a:prstGeom>
          <a:solidFill>
            <a:srgbClr val="0070C0">
              <a:alpha val="5141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6690B0-5559-BBA1-22CB-B8C22421BB18}"/>
              </a:ext>
            </a:extLst>
          </p:cNvPr>
          <p:cNvGrpSpPr/>
          <p:nvPr/>
        </p:nvGrpSpPr>
        <p:grpSpPr>
          <a:xfrm>
            <a:off x="3459117" y="823005"/>
            <a:ext cx="3853799" cy="2430360"/>
            <a:chOff x="3013353" y="886154"/>
            <a:chExt cx="2944144" cy="1856695"/>
          </a:xfrm>
        </p:grpSpPr>
        <p:pic>
          <p:nvPicPr>
            <p:cNvPr id="10" name="Picture 9" descr="A computer with a blank screen&#10;&#10;AI-generated content may be incorrect.">
              <a:extLst>
                <a:ext uri="{FF2B5EF4-FFF2-40B4-BE49-F238E27FC236}">
                  <a16:creationId xmlns:a16="http://schemas.microsoft.com/office/drawing/2014/main" id="{2D15BF12-39B0-74F8-3393-704D5E629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3353" y="886154"/>
              <a:ext cx="2944144" cy="1856695"/>
            </a:xfrm>
            <a:prstGeom prst="rect">
              <a:avLst/>
            </a:prstGeom>
          </p:spPr>
        </p:pic>
        <p:pic>
          <p:nvPicPr>
            <p:cNvPr id="12" name="Picture 11" descr="A screenshot of a website&#10;&#10;AI-generated content may be incorrect.">
              <a:extLst>
                <a:ext uri="{FF2B5EF4-FFF2-40B4-BE49-F238E27FC236}">
                  <a16:creationId xmlns:a16="http://schemas.microsoft.com/office/drawing/2014/main" id="{C1C0D2BA-F83E-F277-F8F8-63E970AC5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626" y="1188940"/>
              <a:ext cx="1655597" cy="920269"/>
            </a:xfrm>
            <a:prstGeom prst="rect">
              <a:avLst/>
            </a:prstGeom>
          </p:spPr>
        </p:pic>
      </p:grpSp>
      <p:sp>
        <p:nvSpPr>
          <p:cNvPr id="3" name="Rectangle 3">
            <a:extLst>
              <a:ext uri="{FF2B5EF4-FFF2-40B4-BE49-F238E27FC236}">
                <a16:creationId xmlns:a16="http://schemas.microsoft.com/office/drawing/2014/main" id="{E7D18970-290D-E9C2-0311-1A5B2DEDF3AB}"/>
              </a:ext>
            </a:extLst>
          </p:cNvPr>
          <p:cNvSpPr txBox="1">
            <a:spLocks noChangeArrowheads="1"/>
          </p:cNvSpPr>
          <p:nvPr/>
        </p:nvSpPr>
        <p:spPr>
          <a:xfrm>
            <a:off x="3212422" y="3071777"/>
            <a:ext cx="5651162" cy="1975711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0000"/>
              </a:buClr>
            </a:pPr>
            <a:r>
              <a:rPr lang="en-US" sz="2000" dirty="0">
                <a:latin typeface="Archivo Narrow" pitchFamily="2" charset="77"/>
                <a:cs typeface="Archivo Narrow" pitchFamily="2" charset="77"/>
              </a:rPr>
              <a:t>Visit </a:t>
            </a:r>
            <a:r>
              <a:rPr lang="en-US" sz="2000" dirty="0" err="1">
                <a:latin typeface="Archivo Narrow" pitchFamily="2" charset="77"/>
                <a:cs typeface="Archivo Narrow" pitchFamily="2" charset="77"/>
              </a:rPr>
              <a:t>BoatUS.com</a:t>
            </a:r>
            <a:endParaRPr lang="en-US" sz="2000" dirty="0">
              <a:latin typeface="Archivo Narrow" pitchFamily="2" charset="77"/>
              <a:cs typeface="Archivo Narrow" pitchFamily="2" charset="77"/>
            </a:endParaRPr>
          </a:p>
          <a:p>
            <a:pPr>
              <a:buClr>
                <a:srgbClr val="CC0000"/>
              </a:buClr>
            </a:pPr>
            <a:r>
              <a:rPr lang="en-US" altLang="en-US" sz="20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Download the free </a:t>
            </a:r>
            <a:r>
              <a:rPr lang="en-US" altLang="en-US" sz="2000" dirty="0" err="1">
                <a:latin typeface="Archivo Narrow" pitchFamily="2" charset="77"/>
                <a:ea typeface="ＭＳ Ｐゴシック" charset="-128"/>
                <a:cs typeface="Archivo Narrow" pitchFamily="2" charset="77"/>
              </a:rPr>
              <a:t>BoatU.S</a:t>
            </a:r>
            <a:r>
              <a:rPr lang="en-US" altLang="en-US" sz="20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. mobile app</a:t>
            </a:r>
          </a:p>
          <a:p>
            <a:pPr>
              <a:buClr>
                <a:srgbClr val="CC0000"/>
              </a:buClr>
            </a:pPr>
            <a:r>
              <a:rPr lang="en-US" altLang="en-US" sz="20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Visit </a:t>
            </a:r>
            <a:r>
              <a:rPr lang="en-US" altLang="en-US" sz="2000" dirty="0" err="1">
                <a:latin typeface="Archivo Narrow" pitchFamily="2" charset="77"/>
                <a:ea typeface="ＭＳ Ｐゴシック" charset="-128"/>
                <a:cs typeface="Archivo Narrow" pitchFamily="2" charset="77"/>
              </a:rPr>
              <a:t>BoatUS.com</a:t>
            </a:r>
            <a:r>
              <a:rPr lang="en-US" altLang="en-US" sz="2000" dirty="0">
                <a:latin typeface="Archivo Narrow" pitchFamily="2" charset="77"/>
                <a:ea typeface="ＭＳ Ｐゴシック" charset="-128"/>
                <a:cs typeface="Archivo Narrow" pitchFamily="2" charset="77"/>
              </a:rPr>
              <a:t>/Map</a:t>
            </a:r>
          </a:p>
          <a:p>
            <a:pPr marL="342900" lvl="1" indent="0">
              <a:buClr>
                <a:srgbClr val="CC0000"/>
              </a:buClr>
              <a:buNone/>
            </a:pPr>
            <a:r>
              <a:rPr lang="en-US" altLang="en-US" dirty="0">
                <a:latin typeface="Arial" charset="0"/>
                <a:ea typeface="ＭＳ Ｐゴシック" charset="-128"/>
              </a:rPr>
              <a:t>Find the nearest </a:t>
            </a:r>
            <a:r>
              <a:rPr lang="en-US" altLang="en-US" dirty="0" err="1">
                <a:latin typeface="Arial" charset="0"/>
                <a:ea typeface="ＭＳ Ｐゴシック" charset="-128"/>
              </a:rPr>
              <a:t>BoatU.S</a:t>
            </a:r>
            <a:r>
              <a:rPr lang="en-US" altLang="en-US" dirty="0">
                <a:latin typeface="Arial" charset="0"/>
                <a:ea typeface="ＭＳ Ｐゴシック" charset="-128"/>
              </a:rPr>
              <a:t>. towing ports, Partner Network participants, </a:t>
            </a:r>
          </a:p>
          <a:p>
            <a:pPr marL="342900" lvl="1" indent="0">
              <a:lnSpc>
                <a:spcPct val="100000"/>
              </a:lnSpc>
              <a:buClr>
                <a:srgbClr val="CC0000"/>
              </a:buClr>
              <a:buNone/>
            </a:pPr>
            <a:r>
              <a:rPr lang="en-US" altLang="en-US" dirty="0">
                <a:latin typeface="Arial" charset="0"/>
                <a:ea typeface="ＭＳ Ｐゴシック" charset="-128"/>
              </a:rPr>
              <a:t>Life Jacket Loaner Program locations and West Marine stores</a:t>
            </a:r>
          </a:p>
          <a:p>
            <a:pPr>
              <a:buClr>
                <a:srgbClr val="CC0000"/>
              </a:buClr>
            </a:pPr>
            <a:endParaRPr lang="en-US" altLang="en-US" sz="2800" dirty="0">
              <a:latin typeface="Arial" charset="0"/>
              <a:ea typeface="ＭＳ Ｐゴシック" charset="-128"/>
            </a:endParaRPr>
          </a:p>
          <a:p>
            <a:pPr lvl="1">
              <a:buClr>
                <a:srgbClr val="CC0000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lvl="1">
              <a:buClr>
                <a:srgbClr val="CC0000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marL="0" indent="0">
              <a:buClr>
                <a:srgbClr val="CC0000"/>
              </a:buClr>
              <a:buFont typeface="Wingdings" panose="05000000000000000000" pitchFamily="2" charset="2"/>
              <a:buNone/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>
              <a:buClr>
                <a:srgbClr val="CC0000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>
              <a:buClr>
                <a:srgbClr val="CC0000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980344-EA1F-3681-7488-1306A553A342}"/>
              </a:ext>
            </a:extLst>
          </p:cNvPr>
          <p:cNvSpPr txBox="1"/>
          <p:nvPr/>
        </p:nvSpPr>
        <p:spPr>
          <a:xfrm>
            <a:off x="3459117" y="418652"/>
            <a:ext cx="5345556" cy="12618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xiforma" pitchFamily="2" charset="77"/>
              </a:rPr>
              <a:t>TO LEARN MORE </a:t>
            </a:r>
          </a:p>
          <a:p>
            <a:pPr algn="r"/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xiforma" pitchFamily="2" charset="77"/>
              </a:rPr>
              <a:t>ABOUT US</a:t>
            </a:r>
          </a:p>
          <a:p>
            <a:pPr algn="r"/>
            <a:endParaRPr lang="en-US" sz="2800" dirty="0">
              <a:solidFill>
                <a:schemeClr val="bg1"/>
              </a:solidFill>
              <a:latin typeface="Axiforma" pitchFamily="2" charset="77"/>
            </a:endParaRPr>
          </a:p>
        </p:txBody>
      </p:sp>
      <p:pic>
        <p:nvPicPr>
          <p:cNvPr id="8" name="Picture 7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5AC2D3A6-DF9E-0DCE-54C1-5ED08C4BF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422" y="348701"/>
            <a:ext cx="1694102" cy="39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48070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7089</TotalTime>
  <Words>526</Words>
  <Application>Microsoft Macintosh PowerPoint</Application>
  <PresentationFormat>On-screen Show (16:9)</PresentationFormat>
  <Paragraphs>93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Axiforma</vt:lpstr>
      <vt:lpstr>Calibri Light</vt:lpstr>
      <vt:lpstr>Rockwell</vt:lpstr>
      <vt:lpstr>Archivo Narrow</vt:lpstr>
      <vt:lpstr>Arial</vt:lpstr>
      <vt:lpstr>Acumin Pro Condensed Light</vt:lpstr>
      <vt:lpstr>Archivo Narrow SemiBold</vt:lpstr>
      <vt:lpstr>Brutalista Alt</vt:lpstr>
      <vt:lpstr>Calibri</vt:lpstr>
      <vt:lpstr>Archivo Narrow Medium</vt:lpstr>
      <vt:lpstr>Wingdings</vt:lpstr>
      <vt:lpstr>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Ted Sensenbrenner</dc:creator>
  <cp:lastModifiedBy>Fust, Teresa</cp:lastModifiedBy>
  <cp:revision>29</cp:revision>
  <dcterms:modified xsi:type="dcterms:W3CDTF">2025-04-16T16:45:48Z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a3e2f1-2549-45fc-9e27-a4cdddb51a94_Enabled">
    <vt:lpwstr>true</vt:lpwstr>
  </property>
  <property fmtid="{D5CDD505-2E9C-101B-9397-08002B2CF9AE}" pid="3" name="MSIP_Label_e7a3e2f1-2549-45fc-9e27-a4cdddb51a94_SetDate">
    <vt:lpwstr>2024-12-05T19:15:11Z</vt:lpwstr>
  </property>
  <property fmtid="{D5CDD505-2E9C-101B-9397-08002B2CF9AE}" pid="4" name="MSIP_Label_e7a3e2f1-2549-45fc-9e27-a4cdddb51a94_Method">
    <vt:lpwstr>Standard</vt:lpwstr>
  </property>
  <property fmtid="{D5CDD505-2E9C-101B-9397-08002B2CF9AE}" pid="5" name="MSIP_Label_e7a3e2f1-2549-45fc-9e27-a4cdddb51a94_Name">
    <vt:lpwstr>Company-Internal</vt:lpwstr>
  </property>
  <property fmtid="{D5CDD505-2E9C-101B-9397-08002B2CF9AE}" pid="6" name="MSIP_Label_e7a3e2f1-2549-45fc-9e27-a4cdddb51a94_SiteId">
    <vt:lpwstr>7389d8c0-3607-465c-a69f-7d4426502912</vt:lpwstr>
  </property>
  <property fmtid="{D5CDD505-2E9C-101B-9397-08002B2CF9AE}" pid="7" name="MSIP_Label_e7a3e2f1-2549-45fc-9e27-a4cdddb51a94_ActionId">
    <vt:lpwstr>eed95a07-0695-4805-b332-3200ca70cc99</vt:lpwstr>
  </property>
  <property fmtid="{D5CDD505-2E9C-101B-9397-08002B2CF9AE}" pid="8" name="MSIP_Label_e7a3e2f1-2549-45fc-9e27-a4cdddb51a94_ContentBits">
    <vt:lpwstr>2</vt:lpwstr>
  </property>
  <property fmtid="{D5CDD505-2E9C-101B-9397-08002B2CF9AE}" pid="9" name="ClassificationContentMarkingFooterLocations">
    <vt:lpwstr>Arviragus template:3\Atlas:8</vt:lpwstr>
  </property>
  <property fmtid="{D5CDD505-2E9C-101B-9397-08002B2CF9AE}" pid="10" name="ClassificationContentMarkingFooterText">
    <vt:lpwstr>Sensitivity: Company-Internal</vt:lpwstr>
  </property>
</Properties>
</file>